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4"/>
  </p:notesMasterIdLst>
  <p:handoutMasterIdLst>
    <p:handoutMasterId r:id="rId15"/>
  </p:handoutMasterIdLst>
  <p:sldIdLst>
    <p:sldId id="529" r:id="rId2"/>
    <p:sldId id="527" r:id="rId3"/>
    <p:sldId id="503" r:id="rId4"/>
    <p:sldId id="305" r:id="rId5"/>
    <p:sldId id="518" r:id="rId6"/>
    <p:sldId id="516" r:id="rId7"/>
    <p:sldId id="506" r:id="rId8"/>
    <p:sldId id="531" r:id="rId9"/>
    <p:sldId id="532" r:id="rId10"/>
    <p:sldId id="533" r:id="rId11"/>
    <p:sldId id="511" r:id="rId12"/>
    <p:sldId id="52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003399"/>
    <a:srgbClr val="FF9933"/>
    <a:srgbClr val="FFFF66"/>
    <a:srgbClr val="00CC00"/>
    <a:srgbClr val="99FF66"/>
    <a:srgbClr val="CC99FF"/>
    <a:srgbClr val="CCFF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 autoAdjust="0"/>
    <p:restoredTop sz="94672" autoAdjust="0"/>
  </p:normalViewPr>
  <p:slideViewPr>
    <p:cSldViewPr>
      <p:cViewPr varScale="1">
        <p:scale>
          <a:sx n="101" d="100"/>
          <a:sy n="101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288"/>
      </p:cViewPr>
      <p:guideLst>
        <p:guide orient="horz" pos="2929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7.xml"/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9FF7B-5906-4ED1-BF05-9559F7C155B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8CB40-9F25-46ED-9002-CB1CF687BBDB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</a:rPr>
            <a:t>Human Development Network </a:t>
          </a:r>
          <a:endParaRPr lang="en-US" b="1" dirty="0">
            <a:solidFill>
              <a:srgbClr val="002060"/>
            </a:solidFill>
            <a:latin typeface="Calibri" pitchFamily="34" charset="0"/>
          </a:endParaRPr>
        </a:p>
      </dgm:t>
    </dgm:pt>
    <dgm:pt modelId="{545858A0-BFD9-4895-B7A4-3BC2269681D4}" type="parTrans" cxnId="{9E399692-5CE0-4424-AFAA-37F6D1F79A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B3F5D6-0A28-49A2-90B4-550B7FA0217A}" type="sibTrans" cxnId="{9E399692-5CE0-4424-AFAA-37F6D1F79A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897EA0D-4E1A-4E5F-A128-6FB8195AA7FA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Health, Nutrition &amp; Population</a:t>
          </a:r>
          <a:endParaRPr lang="en-US" dirty="0">
            <a:solidFill>
              <a:srgbClr val="002060"/>
            </a:solidFill>
            <a:latin typeface="Calibri" pitchFamily="34" charset="0"/>
          </a:endParaRPr>
        </a:p>
      </dgm:t>
    </dgm:pt>
    <dgm:pt modelId="{9D8CC074-DE55-4796-B353-196F3A6D986F}" type="parTrans" cxnId="{03265968-12C5-4AB3-9FA7-5DBA2953E42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5D6FE9C-896E-4575-A385-8C2202FB1B92}" type="sibTrans" cxnId="{03265968-12C5-4AB3-9FA7-5DBA2953E42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24692A5-FBA4-4D70-AFA0-5B7CDF9A594E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</a:rPr>
            <a:t>Sustainable Development Network</a:t>
          </a:r>
          <a:endParaRPr lang="en-US" b="1" dirty="0">
            <a:solidFill>
              <a:srgbClr val="002060"/>
            </a:solidFill>
            <a:latin typeface="Calibri" pitchFamily="34" charset="0"/>
          </a:endParaRPr>
        </a:p>
      </dgm:t>
    </dgm:pt>
    <dgm:pt modelId="{758E0C0F-3193-4DF4-829B-EBEB727BAAFD}" type="parTrans" cxnId="{3597CCC2-9735-456D-9CF7-801760C04B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C88BEBA-0713-4DE3-B38D-74F02AB1CB4E}" type="sibTrans" cxnId="{3597CCC2-9735-456D-9CF7-801760C04B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3F36817-0E3E-49A8-8C60-EE72ADEE7BF2}">
      <dgm:prSet phldrT="[Text]"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Agriculture &amp; Rural Development</a:t>
          </a:r>
          <a:endParaRPr lang="en-US" b="0" dirty="0">
            <a:solidFill>
              <a:srgbClr val="002060"/>
            </a:solidFill>
            <a:latin typeface="Calibri" pitchFamily="34" charset="0"/>
          </a:endParaRPr>
        </a:p>
      </dgm:t>
    </dgm:pt>
    <dgm:pt modelId="{6FA05559-6EB8-4E04-82AD-EBCD8BA4008E}" type="parTrans" cxnId="{7362264E-A5B4-46D1-8844-84A880A560D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9896F55-A46B-443C-8C7E-ED91136C544E}" type="sibTrans" cxnId="{7362264E-A5B4-46D1-8844-84A880A560D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524560-36BD-4269-8235-FE17DE0DBF4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</a:rPr>
            <a:t>Poverty Reduction &amp; Economic Mgmt Network </a:t>
          </a:r>
        </a:p>
      </dgm:t>
    </dgm:pt>
    <dgm:pt modelId="{F402BFEF-E377-49CB-8E12-EE02A6B75FE4}" type="parTrans" cxnId="{21904AD5-25C4-45A7-849E-EC48EDF7FA0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D157DFE-8DE9-4CDE-83B4-FC9A2CC54577}" type="sibTrans" cxnId="{21904AD5-25C4-45A7-849E-EC48EDF7FA0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7075758-9EA7-4601-B3A6-C1B4654B5F74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Poverty Reduction</a:t>
          </a:r>
          <a:endParaRPr lang="en-US" b="0" dirty="0">
            <a:solidFill>
              <a:srgbClr val="002060"/>
            </a:solidFill>
            <a:latin typeface="Calibri" pitchFamily="34" charset="0"/>
          </a:endParaRPr>
        </a:p>
      </dgm:t>
    </dgm:pt>
    <dgm:pt modelId="{3D473B8E-6FA7-4721-A702-4CDD9BACFB95}" type="parTrans" cxnId="{47247216-2BE4-4F22-B457-F4B2AE5D3E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0D0F7B-3343-455F-8C50-E2AC370AFA30}" type="sibTrans" cxnId="{47247216-2BE4-4F22-B457-F4B2AE5D3E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6F0012-4B5C-4D2D-9D81-623FC914DDF8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Finance and Private Sector Development Network</a:t>
          </a:r>
          <a:endParaRPr lang="en-US" dirty="0">
            <a:solidFill>
              <a:srgbClr val="002060"/>
            </a:solidFill>
            <a:latin typeface="Calibri" pitchFamily="34" charset="0"/>
          </a:endParaRPr>
        </a:p>
      </dgm:t>
    </dgm:pt>
    <dgm:pt modelId="{ECE47880-7069-4AF6-9292-ECFB86F6D76A}" type="parTrans" cxnId="{9DE30541-6607-4C1E-ACD2-3578928D525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7E8DCD2-977C-413F-8CBE-436D828A8185}" type="sibTrans" cxnId="{9DE30541-6607-4C1E-ACD2-3578928D525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1D771D-476D-4178-A91C-59099720C961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Financial Sector</a:t>
          </a:r>
          <a:endParaRPr lang="en-US" b="0" dirty="0">
            <a:solidFill>
              <a:srgbClr val="002060"/>
            </a:solidFill>
            <a:latin typeface="Calibri" pitchFamily="34" charset="0"/>
          </a:endParaRPr>
        </a:p>
      </dgm:t>
    </dgm:pt>
    <dgm:pt modelId="{7CAAA8BD-E1AE-403A-917F-1AF591495A63}" type="parTrans" cxnId="{ED6DFA00-CB0E-4714-B7B4-1AEDAF7F5AA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6334D1B-F953-41B3-BB95-8E26338D98BD}" type="sibTrans" cxnId="{ED6DFA00-CB0E-4714-B7B4-1AEDAF7F5AA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19AE62-1807-4EFE-9680-4F3CDF418FEE}">
      <dgm:prSet/>
      <dgm:spPr>
        <a:solidFill>
          <a:schemeClr val="bg2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Education</a:t>
          </a:r>
          <a:endParaRPr lang="en-US" b="1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A5DCB9CB-6A17-4D4F-9347-C8726C2DFADF}" type="parTrans" cxnId="{FB4D6F2D-2E9B-4CBA-B14F-619A6002441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12B43D7-DA78-4091-9A3C-D742D532EBFA}" type="sibTrans" cxnId="{FB4D6F2D-2E9B-4CBA-B14F-619A6002441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95041B4-44F7-4601-8E29-71E71DD84A44}">
      <dgm:prSet/>
      <dgm:spPr>
        <a:solidFill>
          <a:schemeClr val="bg2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Social Protection</a:t>
          </a:r>
          <a:endParaRPr lang="en-US" b="1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AE755400-DCEA-4C51-BBB5-185557CBF091}" type="parTrans" cxnId="{CE014D1D-5C17-49D9-98E6-C8E23792C6F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7E70F45-27D9-4831-B147-29217D45DAA1}" type="sibTrans" cxnId="{CE014D1D-5C17-49D9-98E6-C8E23792C6F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95DB6B3-AB35-480D-A8FA-72D847D9EEF4}">
      <dgm:prSet phldrT="[Text]"/>
      <dgm:spPr>
        <a:solidFill>
          <a:schemeClr val="bg2"/>
        </a:solidFill>
      </dgm:spPr>
      <dgm:t>
        <a:bodyPr/>
        <a:lstStyle/>
        <a:p>
          <a:endParaRPr lang="en-US" dirty="0">
            <a:solidFill>
              <a:srgbClr val="002060"/>
            </a:solidFill>
            <a:latin typeface="Calibri" pitchFamily="34" charset="0"/>
          </a:endParaRPr>
        </a:p>
      </dgm:t>
    </dgm:pt>
    <dgm:pt modelId="{3AD9C7E5-AA5D-41F8-B956-347160A9DE5B}" type="parTrans" cxnId="{D1C8F624-5CC3-4922-B38B-FF7DD0FCCF0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E540D23-F1D0-4389-9AF9-BB3883794D2F}" type="sibTrans" cxnId="{D1C8F624-5CC3-4922-B38B-FF7DD0FCCF0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DB15A0E-8526-42AB-9713-06242675F3DD}">
      <dgm:prSet/>
      <dgm:spPr>
        <a:solidFill>
          <a:schemeClr val="bg2"/>
        </a:solidFill>
      </dgm:spPr>
      <dgm:t>
        <a:bodyPr/>
        <a:lstStyle/>
        <a:p>
          <a:endParaRPr lang="en-US" b="1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C95C6871-7AB9-49CE-82F7-3B5465009257}" type="parTrans" cxnId="{EA768DEB-5374-4239-A3C1-3231A0167D1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4C6B5F3-721F-40CF-8BA5-CD4C521622CE}" type="sibTrans" cxnId="{EA768DEB-5374-4239-A3C1-3231A0167D1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9B59CF-D292-4FCE-8855-C4725C3D173B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Environment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4380B47E-1374-4D6B-9E92-359EC1781BB1}" type="parTrans" cxnId="{6694939E-B354-4750-A41F-A9C6145A8AF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35C9C85-C26A-4F5F-AC85-5D07257555C0}" type="sibTrans" cxnId="{6694939E-B354-4750-A41F-A9C6145A8AF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CC5BB26-1859-4D46-861A-91709F0028F5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Social Development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5EBBB751-0AF8-4AE7-B5F9-D90F47D74277}" type="parTrans" cxnId="{17E54956-0B0C-4507-8760-58AE06846F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2926A94-AD8B-4AF8-8721-FBDFD86548B9}" type="sibTrans" cxnId="{17E54956-0B0C-4507-8760-58AE06846F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CB9CF89-7F1C-44AC-BA3B-9CF96D597193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Energy &amp; Mining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D14E70FF-E742-427C-9971-B7ABFE17C5A6}" type="parTrans" cxnId="{EB981294-2551-4923-9BC0-7B4D2F3EF7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0D71684-5E86-4502-A9BC-384947A3BCCC}" type="sibTrans" cxnId="{EB981294-2551-4923-9BC0-7B4D2F3EF7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05318AB-DEDD-4F7D-AC11-261F63C40F87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Water &amp; Sanitation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6FADEC0C-FD6D-4809-9CE1-9A43E0E1252A}" type="parTrans" cxnId="{2A6B0F8A-0ED4-426C-B4AE-6641E535933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71A41A-F5E4-4D45-B03C-7979E1B7B7DD}" type="sibTrans" cxnId="{2A6B0F8A-0ED4-426C-B4AE-6641E535933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D1EC38C-D59A-4D1E-9FDD-74EC74816C09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Transport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3128BF36-482E-48A5-9B69-CCA7332C45DB}" type="parTrans" cxnId="{FDFBF67E-010B-4EFE-9421-A4ECD2DB49D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A8F68E3-4428-49F4-AE51-866A3DD11A94}" type="sibTrans" cxnId="{FDFBF67E-010B-4EFE-9421-A4ECD2DB49D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8B3DCE-BE98-4BDB-8395-391FCD76C425}">
      <dgm:prSet/>
      <dgm:spPr>
        <a:solidFill>
          <a:srgbClr val="92D050"/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Urban Development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7C125BA8-42C1-45B3-982C-36817C62A556}" type="parTrans" cxnId="{28999CAF-19FD-427A-A93A-2300A77A1CA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0DCB104-D447-44D7-A0C0-AA4620F3286C}" type="sibTrans" cxnId="{28999CAF-19FD-427A-A93A-2300A77A1CA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245EE47-DC16-457B-AF0E-11CBC2C43BA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Economic Policy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FB48146A-CC5A-4DB9-80BE-7F71AB267C66}" type="parTrans" cxnId="{6927BE96-941B-440C-9976-6600E8F5C9B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5227AD-5576-4DEB-96A8-D157DE633546}" type="sibTrans" cxnId="{6927BE96-941B-440C-9976-6600E8F5C9B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965979F-7E0F-4AC3-8BF6-230C8AF2ED3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Public Sector Governance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45F4AD8C-5A67-4F3D-B41C-2274FE2824DC}" type="parTrans" cxnId="{B1E531C8-122A-43E6-851B-840CB83FFFD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BB2360B-3088-4B39-9CED-C1CF76D7E67A}" type="sibTrans" cxnId="{B1E531C8-122A-43E6-851B-840CB83FFFD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9BE393-1075-484E-8E4E-CFFC2E27909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Gender &amp; Development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DE43CE5F-D03C-490F-A37A-E6623EA3797B}" type="parTrans" cxnId="{DDA8B540-293A-4932-99BF-FFF06118F06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0F7B1FF-EA88-4714-B2E3-0D505CA6FC86}" type="sibTrans" cxnId="{DDA8B540-293A-4932-99BF-FFF06118F06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6D96EBB-CE0E-4C64-9C8A-BE32DF10CB49}">
      <dgm:prSet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Private Sector Development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070D81C5-92BA-4E37-9816-639AB6E34132}" type="parTrans" cxnId="{E69E9BAB-1911-4518-A690-02D63C867C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8935BAB-EE13-44A2-A104-BC7A1785DECF}" type="sibTrans" cxnId="{E69E9BAB-1911-4518-A690-02D63C867C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C66C073-80A3-4B90-85B7-40A88CDBD978}">
      <dgm:prSet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IFC – International Finance Corporation</a:t>
          </a:r>
          <a:endParaRPr lang="en-US" b="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gm:t>
    </dgm:pt>
    <dgm:pt modelId="{D910F3A7-1D86-4979-948A-179374D0663D}" type="parTrans" cxnId="{57267779-C8EF-4188-9C55-6FBBC611B4E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0E2294D-250F-4784-AD73-FF0482AD2105}" type="sibTrans" cxnId="{57267779-C8EF-4188-9C55-6FBBC611B4E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D1B413C-84FE-4BD1-86D4-320D9ADB6394}" type="pres">
      <dgm:prSet presAssocID="{B3B9FF7B-5906-4ED1-BF05-9559F7C155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36F63-885E-45F3-9EFB-A075B6B33415}" type="pres">
      <dgm:prSet presAssocID="{1EF8CB40-9F25-46ED-9002-CB1CF687BB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44BED-72F2-4133-A800-630925C104A3}" type="pres">
      <dgm:prSet presAssocID="{13B3F5D6-0A28-49A2-90B4-550B7FA0217A}" presName="sibTrans" presStyleCnt="0"/>
      <dgm:spPr/>
    </dgm:pt>
    <dgm:pt modelId="{883527E1-383F-4B20-AC2B-00E1B6E76233}" type="pres">
      <dgm:prSet presAssocID="{224692A5-FBA4-4D70-AFA0-5B7CDF9A59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CEF9-6B8C-4D47-AF9F-D2D6FE756D7F}" type="pres">
      <dgm:prSet presAssocID="{9C88BEBA-0713-4DE3-B38D-74F02AB1CB4E}" presName="sibTrans" presStyleCnt="0"/>
      <dgm:spPr/>
    </dgm:pt>
    <dgm:pt modelId="{00DE09A4-5672-4FD9-8DFA-A90C6D1327D1}" type="pres">
      <dgm:prSet presAssocID="{69524560-36BD-4269-8235-FE17DE0DBF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0F9B7-E20C-41A9-B529-FE2A5F701046}" type="pres">
      <dgm:prSet presAssocID="{6D157DFE-8DE9-4CDE-83B4-FC9A2CC54577}" presName="sibTrans" presStyleCnt="0"/>
      <dgm:spPr/>
    </dgm:pt>
    <dgm:pt modelId="{C7A47375-78C7-4D59-817F-05AF81C7DB16}" type="pres">
      <dgm:prSet presAssocID="{626F0012-4B5C-4D2D-9D81-623FC914DD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82557-CBD4-43BB-82BD-E01AA6B91BE4}" type="presOf" srcId="{224692A5-FBA4-4D70-AFA0-5B7CDF9A594E}" destId="{883527E1-383F-4B20-AC2B-00E1B6E76233}" srcOrd="0" destOrd="0" presId="urn:microsoft.com/office/officeart/2005/8/layout/hList6"/>
    <dgm:cxn modelId="{E69E9BAB-1911-4518-A690-02D63C867CED}" srcId="{626F0012-4B5C-4D2D-9D81-623FC914DDF8}" destId="{E6D96EBB-CE0E-4C64-9C8A-BE32DF10CB49}" srcOrd="1" destOrd="0" parTransId="{070D81C5-92BA-4E37-9816-639AB6E34132}" sibTransId="{28935BAB-EE13-44A2-A104-BC7A1785DECF}"/>
    <dgm:cxn modelId="{F18DAD95-EF30-4FD4-A709-2D1A335D07D5}" type="presOf" srcId="{97075758-9EA7-4601-B3A6-C1B4654B5F74}" destId="{00DE09A4-5672-4FD9-8DFA-A90C6D1327D1}" srcOrd="0" destOrd="1" presId="urn:microsoft.com/office/officeart/2005/8/layout/hList6"/>
    <dgm:cxn modelId="{6525B800-FBDE-4B08-B3A8-212739A8E96E}" type="presOf" srcId="{5F19AE62-1807-4EFE-9680-4F3CDF418FEE}" destId="{ABB36F63-885E-45F3-9EFB-A075B6B33415}" srcOrd="0" destOrd="3" presId="urn:microsoft.com/office/officeart/2005/8/layout/hList6"/>
    <dgm:cxn modelId="{40166D3F-6F25-4723-A790-00326BF67373}" type="presOf" srcId="{0245EE47-DC16-457B-AF0E-11CBC2C43BAF}" destId="{00DE09A4-5672-4FD9-8DFA-A90C6D1327D1}" srcOrd="0" destOrd="2" presId="urn:microsoft.com/office/officeart/2005/8/layout/hList6"/>
    <dgm:cxn modelId="{AF5DED1D-2D91-421C-BB49-40F035B9E0E7}" type="presOf" srcId="{626F0012-4B5C-4D2D-9D81-623FC914DDF8}" destId="{C7A47375-78C7-4D59-817F-05AF81C7DB16}" srcOrd="0" destOrd="0" presId="urn:microsoft.com/office/officeart/2005/8/layout/hList6"/>
    <dgm:cxn modelId="{1EE5750A-0066-4836-8505-CD79068EF5D1}" type="presOf" srcId="{B3B9FF7B-5906-4ED1-BF05-9559F7C155BE}" destId="{9D1B413C-84FE-4BD1-86D4-320D9ADB6394}" srcOrd="0" destOrd="0" presId="urn:microsoft.com/office/officeart/2005/8/layout/hList6"/>
    <dgm:cxn modelId="{47247216-2BE4-4F22-B457-F4B2AE5D3E1D}" srcId="{69524560-36BD-4269-8235-FE17DE0DBF4B}" destId="{97075758-9EA7-4601-B3A6-C1B4654B5F74}" srcOrd="0" destOrd="0" parTransId="{3D473B8E-6FA7-4721-A702-4CDD9BACFB95}" sibTransId="{740D0F7B-3343-455F-8C50-E2AC370AFA30}"/>
    <dgm:cxn modelId="{0D657807-F68F-484B-B5FE-17DA45B51404}" type="presOf" srcId="{EDB15A0E-8526-42AB-9713-06242675F3DD}" destId="{ABB36F63-885E-45F3-9EFB-A075B6B33415}" srcOrd="0" destOrd="4" presId="urn:microsoft.com/office/officeart/2005/8/layout/hList6"/>
    <dgm:cxn modelId="{FDFBF67E-010B-4EFE-9421-A4ECD2DB49DE}" srcId="{224692A5-FBA4-4D70-AFA0-5B7CDF9A594E}" destId="{1D1EC38C-D59A-4D1E-9FDD-74EC74816C09}" srcOrd="5" destOrd="0" parTransId="{3128BF36-482E-48A5-9B69-CCA7332C45DB}" sibTransId="{8A8F68E3-4428-49F4-AE51-866A3DD11A94}"/>
    <dgm:cxn modelId="{ED6DFA00-CB0E-4714-B7B4-1AEDAF7F5AAB}" srcId="{626F0012-4B5C-4D2D-9D81-623FC914DDF8}" destId="{B01D771D-476D-4178-A91C-59099720C961}" srcOrd="0" destOrd="0" parTransId="{7CAAA8BD-E1AE-403A-917F-1AF591495A63}" sibTransId="{B6334D1B-F953-41B3-BB95-8E26338D98BD}"/>
    <dgm:cxn modelId="{FB4D6F2D-2E9B-4CBA-B14F-619A6002441E}" srcId="{1EF8CB40-9F25-46ED-9002-CB1CF687BBDB}" destId="{5F19AE62-1807-4EFE-9680-4F3CDF418FEE}" srcOrd="2" destOrd="0" parTransId="{A5DCB9CB-6A17-4D4F-9347-C8726C2DFADF}" sibTransId="{412B43D7-DA78-4091-9A3C-D742D532EBFA}"/>
    <dgm:cxn modelId="{03265968-12C5-4AB3-9FA7-5DBA2953E429}" srcId="{1EF8CB40-9F25-46ED-9002-CB1CF687BBDB}" destId="{E897EA0D-4E1A-4E5F-A128-6FB8195AA7FA}" srcOrd="0" destOrd="0" parTransId="{9D8CC074-DE55-4796-B353-196F3A6D986F}" sibTransId="{35D6FE9C-896E-4575-A385-8C2202FB1B92}"/>
    <dgm:cxn modelId="{82DFACB4-600B-4971-8F42-F72A3476A717}" type="presOf" srcId="{BCB9CF89-7F1C-44AC-BA3B-9CF96D597193}" destId="{883527E1-383F-4B20-AC2B-00E1B6E76233}" srcOrd="0" destOrd="4" presId="urn:microsoft.com/office/officeart/2005/8/layout/hList6"/>
    <dgm:cxn modelId="{CFF2F659-D441-4EBF-80C9-1958E2C61FB4}" type="presOf" srcId="{E6D96EBB-CE0E-4C64-9C8A-BE32DF10CB49}" destId="{C7A47375-78C7-4D59-817F-05AF81C7DB16}" srcOrd="0" destOrd="2" presId="urn:microsoft.com/office/officeart/2005/8/layout/hList6"/>
    <dgm:cxn modelId="{0BE92D72-AA41-42D9-9E92-7787C460C466}" type="presOf" srcId="{33F36817-0E3E-49A8-8C60-EE72ADEE7BF2}" destId="{883527E1-383F-4B20-AC2B-00E1B6E76233}" srcOrd="0" destOrd="1" presId="urn:microsoft.com/office/officeart/2005/8/layout/hList6"/>
    <dgm:cxn modelId="{17E54956-0B0C-4507-8760-58AE06846F60}" srcId="{224692A5-FBA4-4D70-AFA0-5B7CDF9A594E}" destId="{4CC5BB26-1859-4D46-861A-91709F0028F5}" srcOrd="2" destOrd="0" parTransId="{5EBBB751-0AF8-4AE7-B5F9-D90F47D74277}" sibTransId="{02926A94-AD8B-4AF8-8721-FBDFD86548B9}"/>
    <dgm:cxn modelId="{6694939E-B354-4750-A41F-A9C6145A8AFD}" srcId="{224692A5-FBA4-4D70-AFA0-5B7CDF9A594E}" destId="{7D9B59CF-D292-4FCE-8855-C4725C3D173B}" srcOrd="1" destOrd="0" parTransId="{4380B47E-1374-4D6B-9E92-359EC1781BB1}" sibTransId="{435C9C85-C26A-4F5F-AC85-5D07257555C0}"/>
    <dgm:cxn modelId="{400F1263-49B5-473C-A7BB-6F8B58CB4DA5}" type="presOf" srcId="{1EF8CB40-9F25-46ED-9002-CB1CF687BBDB}" destId="{ABB36F63-885E-45F3-9EFB-A075B6B33415}" srcOrd="0" destOrd="0" presId="urn:microsoft.com/office/officeart/2005/8/layout/hList6"/>
    <dgm:cxn modelId="{8DEA555D-6C25-436F-BE2D-0FA59AB866ED}" type="presOf" srcId="{E897EA0D-4E1A-4E5F-A128-6FB8195AA7FA}" destId="{ABB36F63-885E-45F3-9EFB-A075B6B33415}" srcOrd="0" destOrd="1" presId="urn:microsoft.com/office/officeart/2005/8/layout/hList6"/>
    <dgm:cxn modelId="{9E399692-5CE0-4424-AFAA-37F6D1F79A25}" srcId="{B3B9FF7B-5906-4ED1-BF05-9559F7C155BE}" destId="{1EF8CB40-9F25-46ED-9002-CB1CF687BBDB}" srcOrd="0" destOrd="0" parTransId="{545858A0-BFD9-4895-B7A4-3BC2269681D4}" sibTransId="{13B3F5D6-0A28-49A2-90B4-550B7FA0217A}"/>
    <dgm:cxn modelId="{EB981294-2551-4923-9BC0-7B4D2F3EF76E}" srcId="{224692A5-FBA4-4D70-AFA0-5B7CDF9A594E}" destId="{BCB9CF89-7F1C-44AC-BA3B-9CF96D597193}" srcOrd="3" destOrd="0" parTransId="{D14E70FF-E742-427C-9971-B7ABFE17C5A6}" sibTransId="{D0D71684-5E86-4502-A9BC-384947A3BCCC}"/>
    <dgm:cxn modelId="{DDA8B540-293A-4932-99BF-FFF06118F063}" srcId="{69524560-36BD-4269-8235-FE17DE0DBF4B}" destId="{799BE393-1075-484E-8E4E-CFFC2E279099}" srcOrd="3" destOrd="0" parTransId="{DE43CE5F-D03C-490F-A37A-E6623EA3797B}" sibTransId="{40F7B1FF-EA88-4714-B2E3-0D505CA6FC86}"/>
    <dgm:cxn modelId="{21904AD5-25C4-45A7-849E-EC48EDF7FA0E}" srcId="{B3B9FF7B-5906-4ED1-BF05-9559F7C155BE}" destId="{69524560-36BD-4269-8235-FE17DE0DBF4B}" srcOrd="2" destOrd="0" parTransId="{F402BFEF-E377-49CB-8E12-EE02A6B75FE4}" sibTransId="{6D157DFE-8DE9-4CDE-83B4-FC9A2CC54577}"/>
    <dgm:cxn modelId="{B1E531C8-122A-43E6-851B-840CB83FFFD4}" srcId="{69524560-36BD-4269-8235-FE17DE0DBF4B}" destId="{4965979F-7E0F-4AC3-8BF6-230C8AF2ED38}" srcOrd="2" destOrd="0" parTransId="{45F4AD8C-5A67-4F3D-B41C-2274FE2824DC}" sibTransId="{EBB2360B-3088-4B39-9CED-C1CF76D7E67A}"/>
    <dgm:cxn modelId="{CE014D1D-5C17-49D9-98E6-C8E23792C6F7}" srcId="{1EF8CB40-9F25-46ED-9002-CB1CF687BBDB}" destId="{C95041B4-44F7-4601-8E29-71E71DD84A44}" srcOrd="4" destOrd="0" parTransId="{AE755400-DCEA-4C51-BBB5-185557CBF091}" sibTransId="{47E70F45-27D9-4831-B147-29217D45DAA1}"/>
    <dgm:cxn modelId="{95F9F9D7-6F3F-4882-95E7-E068B1C535BE}" type="presOf" srcId="{4CC5BB26-1859-4D46-861A-91709F0028F5}" destId="{883527E1-383F-4B20-AC2B-00E1B6E76233}" srcOrd="0" destOrd="3" presId="urn:microsoft.com/office/officeart/2005/8/layout/hList6"/>
    <dgm:cxn modelId="{EA768DEB-5374-4239-A3C1-3231A0167D11}" srcId="{1EF8CB40-9F25-46ED-9002-CB1CF687BBDB}" destId="{EDB15A0E-8526-42AB-9713-06242675F3DD}" srcOrd="3" destOrd="0" parTransId="{C95C6871-7AB9-49CE-82F7-3B5465009257}" sibTransId="{D4C6B5F3-721F-40CF-8BA5-CD4C521622CE}"/>
    <dgm:cxn modelId="{E2B1BA57-737D-4957-B258-11C117D7D683}" type="presOf" srcId="{C95041B4-44F7-4601-8E29-71E71DD84A44}" destId="{ABB36F63-885E-45F3-9EFB-A075B6B33415}" srcOrd="0" destOrd="5" presId="urn:microsoft.com/office/officeart/2005/8/layout/hList6"/>
    <dgm:cxn modelId="{3597CCC2-9735-456D-9CF7-801760C04B81}" srcId="{B3B9FF7B-5906-4ED1-BF05-9559F7C155BE}" destId="{224692A5-FBA4-4D70-AFA0-5B7CDF9A594E}" srcOrd="1" destOrd="0" parTransId="{758E0C0F-3193-4DF4-829B-EBEB727BAAFD}" sibTransId="{9C88BEBA-0713-4DE3-B38D-74F02AB1CB4E}"/>
    <dgm:cxn modelId="{57267779-C8EF-4188-9C55-6FBBC611B4E8}" srcId="{626F0012-4B5C-4D2D-9D81-623FC914DDF8}" destId="{FC66C073-80A3-4B90-85B7-40A88CDBD978}" srcOrd="2" destOrd="0" parTransId="{D910F3A7-1D86-4979-948A-179374D0663D}" sibTransId="{00E2294D-250F-4784-AD73-FF0482AD2105}"/>
    <dgm:cxn modelId="{6927BE96-941B-440C-9976-6600E8F5C9B4}" srcId="{69524560-36BD-4269-8235-FE17DE0DBF4B}" destId="{0245EE47-DC16-457B-AF0E-11CBC2C43BAF}" srcOrd="1" destOrd="0" parTransId="{FB48146A-CC5A-4DB9-80BE-7F71AB267C66}" sibTransId="{A45227AD-5576-4DEB-96A8-D157DE633546}"/>
    <dgm:cxn modelId="{31074F8B-EE38-4852-97AA-39058D91CFE2}" type="presOf" srcId="{1D1EC38C-D59A-4D1E-9FDD-74EC74816C09}" destId="{883527E1-383F-4B20-AC2B-00E1B6E76233}" srcOrd="0" destOrd="6" presId="urn:microsoft.com/office/officeart/2005/8/layout/hList6"/>
    <dgm:cxn modelId="{014D652F-3540-4DD9-AE52-280F43D06530}" type="presOf" srcId="{505318AB-DEDD-4F7D-AC11-261F63C40F87}" destId="{883527E1-383F-4B20-AC2B-00E1B6E76233}" srcOrd="0" destOrd="5" presId="urn:microsoft.com/office/officeart/2005/8/layout/hList6"/>
    <dgm:cxn modelId="{DF381B25-6178-4F44-B537-5C8DB2C69BC6}" type="presOf" srcId="{4B8B3DCE-BE98-4BDB-8395-391FCD76C425}" destId="{883527E1-383F-4B20-AC2B-00E1B6E76233}" srcOrd="0" destOrd="7" presId="urn:microsoft.com/office/officeart/2005/8/layout/hList6"/>
    <dgm:cxn modelId="{1BD71D4A-A612-43BD-98E2-FD6C10703C2D}" type="presOf" srcId="{B01D771D-476D-4178-A91C-59099720C961}" destId="{C7A47375-78C7-4D59-817F-05AF81C7DB16}" srcOrd="0" destOrd="1" presId="urn:microsoft.com/office/officeart/2005/8/layout/hList6"/>
    <dgm:cxn modelId="{2A6B0F8A-0ED4-426C-B4AE-6641E5359335}" srcId="{224692A5-FBA4-4D70-AFA0-5B7CDF9A594E}" destId="{505318AB-DEDD-4F7D-AC11-261F63C40F87}" srcOrd="4" destOrd="0" parTransId="{6FADEC0C-FD6D-4809-9CE1-9A43E0E1252A}" sibTransId="{2071A41A-F5E4-4D45-B03C-7979E1B7B7DD}"/>
    <dgm:cxn modelId="{388E3C1F-3994-492A-909B-D3D09F84E8DE}" type="presOf" srcId="{799BE393-1075-484E-8E4E-CFFC2E279099}" destId="{00DE09A4-5672-4FD9-8DFA-A90C6D1327D1}" srcOrd="0" destOrd="4" presId="urn:microsoft.com/office/officeart/2005/8/layout/hList6"/>
    <dgm:cxn modelId="{25A5E223-993E-415D-981B-9C0490865E86}" type="presOf" srcId="{69524560-36BD-4269-8235-FE17DE0DBF4B}" destId="{00DE09A4-5672-4FD9-8DFA-A90C6D1327D1}" srcOrd="0" destOrd="0" presId="urn:microsoft.com/office/officeart/2005/8/layout/hList6"/>
    <dgm:cxn modelId="{7362264E-A5B4-46D1-8844-84A880A560D4}" srcId="{224692A5-FBA4-4D70-AFA0-5B7CDF9A594E}" destId="{33F36817-0E3E-49A8-8C60-EE72ADEE7BF2}" srcOrd="0" destOrd="0" parTransId="{6FA05559-6EB8-4E04-82AD-EBCD8BA4008E}" sibTransId="{29896F55-A46B-443C-8C7E-ED91136C544E}"/>
    <dgm:cxn modelId="{28999CAF-19FD-427A-A93A-2300A77A1CAA}" srcId="{224692A5-FBA4-4D70-AFA0-5B7CDF9A594E}" destId="{4B8B3DCE-BE98-4BDB-8395-391FCD76C425}" srcOrd="6" destOrd="0" parTransId="{7C125BA8-42C1-45B3-982C-36817C62A556}" sibTransId="{C0DCB104-D447-44D7-A0C0-AA4620F3286C}"/>
    <dgm:cxn modelId="{DFBBE631-949C-4E1F-BBEF-FD0131345F1D}" type="presOf" srcId="{4965979F-7E0F-4AC3-8BF6-230C8AF2ED38}" destId="{00DE09A4-5672-4FD9-8DFA-A90C6D1327D1}" srcOrd="0" destOrd="3" presId="urn:microsoft.com/office/officeart/2005/8/layout/hList6"/>
    <dgm:cxn modelId="{32D1E89B-1806-4685-9DF9-B5F7E512DA54}" type="presOf" srcId="{895DB6B3-AB35-480D-A8FA-72D847D9EEF4}" destId="{ABB36F63-885E-45F3-9EFB-A075B6B33415}" srcOrd="0" destOrd="2" presId="urn:microsoft.com/office/officeart/2005/8/layout/hList6"/>
    <dgm:cxn modelId="{D1C8F624-5CC3-4922-B38B-FF7DD0FCCF05}" srcId="{1EF8CB40-9F25-46ED-9002-CB1CF687BBDB}" destId="{895DB6B3-AB35-480D-A8FA-72D847D9EEF4}" srcOrd="1" destOrd="0" parTransId="{3AD9C7E5-AA5D-41F8-B956-347160A9DE5B}" sibTransId="{4E540D23-F1D0-4389-9AF9-BB3883794D2F}"/>
    <dgm:cxn modelId="{9DE30541-6607-4C1E-ACD2-3578928D5254}" srcId="{B3B9FF7B-5906-4ED1-BF05-9559F7C155BE}" destId="{626F0012-4B5C-4D2D-9D81-623FC914DDF8}" srcOrd="3" destOrd="0" parTransId="{ECE47880-7069-4AF6-9292-ECFB86F6D76A}" sibTransId="{57E8DCD2-977C-413F-8CBE-436D828A8185}"/>
    <dgm:cxn modelId="{BA7398CA-3B0C-4B64-A54A-1CB65FA2E71A}" type="presOf" srcId="{FC66C073-80A3-4B90-85B7-40A88CDBD978}" destId="{C7A47375-78C7-4D59-817F-05AF81C7DB16}" srcOrd="0" destOrd="3" presId="urn:microsoft.com/office/officeart/2005/8/layout/hList6"/>
    <dgm:cxn modelId="{0873EF96-1C4D-4734-B51A-1F6F883A7E30}" type="presOf" srcId="{7D9B59CF-D292-4FCE-8855-C4725C3D173B}" destId="{883527E1-383F-4B20-AC2B-00E1B6E76233}" srcOrd="0" destOrd="2" presId="urn:microsoft.com/office/officeart/2005/8/layout/hList6"/>
    <dgm:cxn modelId="{408C82EA-F31E-4804-83EC-6F6DE70C785D}" type="presParOf" srcId="{9D1B413C-84FE-4BD1-86D4-320D9ADB6394}" destId="{ABB36F63-885E-45F3-9EFB-A075B6B33415}" srcOrd="0" destOrd="0" presId="urn:microsoft.com/office/officeart/2005/8/layout/hList6"/>
    <dgm:cxn modelId="{14C2207C-8466-4D19-9FBF-1C948873A8A7}" type="presParOf" srcId="{9D1B413C-84FE-4BD1-86D4-320D9ADB6394}" destId="{E5144BED-72F2-4133-A800-630925C104A3}" srcOrd="1" destOrd="0" presId="urn:microsoft.com/office/officeart/2005/8/layout/hList6"/>
    <dgm:cxn modelId="{C2D5352B-FB90-44BE-81BA-06D470109FA3}" type="presParOf" srcId="{9D1B413C-84FE-4BD1-86D4-320D9ADB6394}" destId="{883527E1-383F-4B20-AC2B-00E1B6E76233}" srcOrd="2" destOrd="0" presId="urn:microsoft.com/office/officeart/2005/8/layout/hList6"/>
    <dgm:cxn modelId="{89ECD567-B3A1-4CCA-AEB4-DF878A4BBDF8}" type="presParOf" srcId="{9D1B413C-84FE-4BD1-86D4-320D9ADB6394}" destId="{70B4CEF9-6B8C-4D47-AF9F-D2D6FE756D7F}" srcOrd="3" destOrd="0" presId="urn:microsoft.com/office/officeart/2005/8/layout/hList6"/>
    <dgm:cxn modelId="{D035D292-49D5-4312-82BF-1557F4A4200F}" type="presParOf" srcId="{9D1B413C-84FE-4BD1-86D4-320D9ADB6394}" destId="{00DE09A4-5672-4FD9-8DFA-A90C6D1327D1}" srcOrd="4" destOrd="0" presId="urn:microsoft.com/office/officeart/2005/8/layout/hList6"/>
    <dgm:cxn modelId="{879B9DE8-586F-4CD3-884E-DC4CC21FD746}" type="presParOf" srcId="{9D1B413C-84FE-4BD1-86D4-320D9ADB6394}" destId="{CF90F9B7-E20C-41A9-B529-FE2A5F701046}" srcOrd="5" destOrd="0" presId="urn:microsoft.com/office/officeart/2005/8/layout/hList6"/>
    <dgm:cxn modelId="{E560BDA4-F572-4EC4-BAB5-A53054C17994}" type="presParOf" srcId="{9D1B413C-84FE-4BD1-86D4-320D9ADB6394}" destId="{C7A47375-78C7-4D59-817F-05AF81C7DB1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36F63-885E-45F3-9EFB-A075B6B33415}">
      <dsp:nvSpPr>
        <dsp:cNvPr id="0" name=""/>
        <dsp:cNvSpPr/>
      </dsp:nvSpPr>
      <dsp:spPr>
        <a:xfrm rot="16200000">
          <a:off x="-1843968" y="1845952"/>
          <a:ext cx="5638800" cy="1946895"/>
        </a:xfrm>
        <a:prstGeom prst="flowChartManualOperation">
          <a:avLst/>
        </a:prstGeom>
        <a:solidFill>
          <a:schemeClr val="bg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98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Calibri" pitchFamily="34" charset="0"/>
            </a:rPr>
            <a:t>Human Development Network </a:t>
          </a:r>
          <a:endParaRPr lang="en-US" sz="1900" b="1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Health, Nutrition &amp; Population</a:t>
          </a:r>
          <a:endParaRPr lang="en-US" sz="150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Education</a:t>
          </a:r>
          <a:endParaRPr lang="en-US" sz="1500" b="1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Social Protection</a:t>
          </a:r>
          <a:endParaRPr lang="en-US" sz="1500" b="1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sp:txBody>
      <dsp:txXfrm rot="16200000">
        <a:off x="-1843968" y="1845952"/>
        <a:ext cx="5638800" cy="1946895"/>
      </dsp:txXfrm>
    </dsp:sp>
    <dsp:sp modelId="{883527E1-383F-4B20-AC2B-00E1B6E76233}">
      <dsp:nvSpPr>
        <dsp:cNvPr id="0" name=""/>
        <dsp:cNvSpPr/>
      </dsp:nvSpPr>
      <dsp:spPr>
        <a:xfrm rot="16200000">
          <a:off x="248943" y="1845952"/>
          <a:ext cx="5638800" cy="1946895"/>
        </a:xfrm>
        <a:prstGeom prst="flowChartManualOperation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98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Calibri" pitchFamily="34" charset="0"/>
            </a:rPr>
            <a:t>Sustainable Development Network</a:t>
          </a:r>
          <a:endParaRPr lang="en-US" sz="1900" b="1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Agriculture &amp; Rural Development</a:t>
          </a:r>
          <a:endParaRPr lang="en-US" sz="1500" b="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Environment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Social Development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Energy &amp; Mining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Water &amp; Sanitation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Transport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Urban Development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sp:txBody>
      <dsp:txXfrm rot="16200000">
        <a:off x="248943" y="1845952"/>
        <a:ext cx="5638800" cy="1946895"/>
      </dsp:txXfrm>
    </dsp:sp>
    <dsp:sp modelId="{00DE09A4-5672-4FD9-8DFA-A90C6D1327D1}">
      <dsp:nvSpPr>
        <dsp:cNvPr id="0" name=""/>
        <dsp:cNvSpPr/>
      </dsp:nvSpPr>
      <dsp:spPr>
        <a:xfrm rot="16200000">
          <a:off x="2341856" y="1845952"/>
          <a:ext cx="5638800" cy="1946895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98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Calibri" pitchFamily="34" charset="0"/>
            </a:rPr>
            <a:t>Poverty Reduction &amp; Economic Mgmt Network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Poverty Reduction</a:t>
          </a:r>
          <a:endParaRPr lang="en-US" sz="1500" b="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Economic Policy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Public Sector Governance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Gender &amp; Development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sp:txBody>
      <dsp:txXfrm rot="16200000">
        <a:off x="2341856" y="1845952"/>
        <a:ext cx="5638800" cy="1946895"/>
      </dsp:txXfrm>
    </dsp:sp>
    <dsp:sp modelId="{C7A47375-78C7-4D59-817F-05AF81C7DB16}">
      <dsp:nvSpPr>
        <dsp:cNvPr id="0" name=""/>
        <dsp:cNvSpPr/>
      </dsp:nvSpPr>
      <dsp:spPr>
        <a:xfrm rot="16200000">
          <a:off x="4434768" y="1845952"/>
          <a:ext cx="5638800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98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Finance and Private Sector Development Network</a:t>
          </a:r>
          <a:endParaRPr lang="en-US" sz="190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Financial Sector</a:t>
          </a:r>
          <a:endParaRPr lang="en-US" sz="1500" b="0" kern="1200" dirty="0">
            <a:solidFill>
              <a:srgbClr val="002060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Private Sector Development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rPr>
            <a:t>IFC – International Finance Corporation</a:t>
          </a:r>
          <a:endParaRPr lang="en-US" sz="1500" b="0" kern="1200" dirty="0">
            <a:solidFill>
              <a:srgbClr val="002060"/>
            </a:solidFill>
            <a:latin typeface="Calibri" pitchFamily="34" charset="0"/>
            <a:cs typeface="Arial" pitchFamily="34" charset="0"/>
          </a:endParaRPr>
        </a:p>
      </dsp:txBody>
      <dsp:txXfrm rot="16200000">
        <a:off x="4434768" y="1845952"/>
        <a:ext cx="5638800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l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2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12C7F1A4-8FBB-435C-A424-72E95554D4C4}" type="datetime1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3037840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l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Speakers Bureau, External Affairs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421"/>
            <a:ext cx="3037840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435289B9-D213-4ADD-A04A-43ED84AE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l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2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88A19F5E-C96E-4775-8CC4-BA799FC6CA25}" type="datetime1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509"/>
            <a:ext cx="514096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3037840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l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Speakers Bureau, External Affairs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421"/>
            <a:ext cx="3037840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2322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841DABCD-04E3-4806-B731-474372F5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8A19F5E-C96E-4775-8CC4-BA799FC6CA25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Speakers Bureau, External Affairs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DABCD-04E3-4806-B731-474372F58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44"/>
            <a:fld id="{FB368509-D871-44AE-B3C6-8826F6D15942}" type="datetime1">
              <a:rPr lang="en-US" smtClean="0">
                <a:cs typeface="Arial" charset="0"/>
              </a:rPr>
              <a:pPr defTabSz="931244"/>
              <a:t>4/24/2012</a:t>
            </a:fld>
            <a:endParaRPr lang="en-US" dirty="0" smtClean="0">
              <a:cs typeface="Arial" charset="0"/>
            </a:endParaRP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244"/>
            <a:r>
              <a:rPr lang="en-US" dirty="0" smtClean="0">
                <a:cs typeface="Arial" charset="0"/>
              </a:rPr>
              <a:t>Speakers Bureau, External Affairs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44"/>
            <a:fld id="{BD91AE30-E72E-4992-B383-9E918499D221}" type="slidenum">
              <a:rPr lang="en-US" smtClean="0">
                <a:cs typeface="Arial" charset="0"/>
              </a:rPr>
              <a:pPr defTabSz="931244"/>
              <a:t>4</a:t>
            </a:fld>
            <a:endParaRPr lang="en-US" dirty="0" smtClean="0">
              <a:cs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“The World According to the WB” – 6 Regions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8A19F5E-C96E-4775-8CC4-BA799FC6CA25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Speakers Bureau, External Affairs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DABCD-04E3-4806-B731-474372F58C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C0012-023C-432B-98FA-7777DE69604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8DCCC1-1C00-45FE-9984-720842A29C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68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79788"/>
            <a:ext cx="4346575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D7D749-F4C9-486C-AF60-6037D1B98E39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401E4-B5D2-4AD3-ADE7-A1E14333B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295115-2133-48A1-85CD-A25280E49EE0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2F09CB-E1D9-41DB-BB93-01ED400F71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EDEAF3-904A-4611-B8C7-6E40D3129689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86DC3C-9AC5-495C-83F7-608112809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43BD8-7932-475A-8B55-530E3522302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59E73D-AD29-48A6-BE44-7188AD8696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507AE9-8DC0-4240-94D2-8AE43355CD57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B80C13-2BE8-476C-8077-F13FFCA33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A1C220-BFBF-45F5-82B1-C3A9D6BEA904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1D8C6-E927-4DDE-B04D-EF7A9FD08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44B383-EC94-409E-8225-51400DB4B73E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600408-86A9-4B49-B3F7-32C25BEF3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24D8E646-BA21-48D3-85EE-6E6A9BF95A65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D90DE2-92ED-4036-8E2A-828344480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81BB4A7-75B7-4F1F-B69D-87CA369AD812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FB8859-3166-49E9-833E-38E00BEA7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297058-CC45-4E16-A58B-42312F48CB0D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F4625B-83C8-4902-9149-75CB28AC8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it/imgres?imgurl=https://www.cia.gov/library/publications/the-world-factbook/graphics/flags/large/si-lgflag.gif&amp;imgrefurl=https://www.cia.gov/library/publications/the-world-factbook/geos/si.html&amp;usg=__DwiM3-MU-iBVykSpne1Dh0snFXU=&amp;h=302&amp;w=604&amp;sz=5&amp;hl=it&amp;start=1&amp;zoom=1&amp;tbnid=JmEoQ-Pdv1ZTqM:&amp;tbnh=68&amp;tbnw=135&amp;ei=tsyVT-SiBMe_6AHI7fGEBA&amp;prev=/search?q=slovenia+flag&amp;um=1&amp;hl=it&amp;sa=N&amp;gbv=2&amp;tbm=isch&amp;um=1&amp;itbs=1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706CA2-400B-4072-8A17-1946BCFEDACB}" type="datetime1">
              <a:rPr lang="en-US" sz="600" smtClean="0"/>
              <a:pPr algn="r"/>
              <a:t>4/24/2012</a:t>
            </a:fld>
            <a:endParaRPr lang="en-US" sz="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8D77-E18C-4B13-AD72-13E3F0D40F3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8216057" cy="56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21810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t0.gstatic.com/images?q=tbn:ANd9GcTukq18DdMJmLqYBc9c_OMfmWNmnDq1iD5iquzh890H0leHelwfHKu-0Z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257800"/>
            <a:ext cx="1285875" cy="647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00408-86A9-4B49-B3F7-32C25BEF3C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63550"/>
            <a:ext cx="9144000" cy="155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YOUNG PROFESSIONALS PROGRAM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1981200"/>
            <a:ext cx="4038600" cy="4267200"/>
          </a:xfrm>
          <a:prstGeom prst="rect">
            <a:avLst/>
          </a:prstGeom>
          <a:ln>
            <a:solidFill>
              <a:srgbClr val="000099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BE ELIGIBLE: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700" dirty="0" smtClean="0">
                <a:solidFill>
                  <a:srgbClr val="000099"/>
                </a:solidFill>
              </a:rPr>
              <a:t>Have relevant graduate degree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700" dirty="0" smtClean="0">
                <a:solidFill>
                  <a:srgbClr val="000099"/>
                </a:solidFill>
              </a:rPr>
              <a:t>Be 32 years of age or younger when entering the YP Program in September 2013 (born on or after September 30, 1980)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700" dirty="0" smtClean="0">
                <a:solidFill>
                  <a:srgbClr val="000099"/>
                </a:solidFill>
              </a:rPr>
              <a:t>Have at least three years of  relevant professional  and policy-level experience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700" dirty="0" smtClean="0">
                <a:solidFill>
                  <a:srgbClr val="000099"/>
                </a:solidFill>
              </a:rPr>
              <a:t>Be fully proficient in one or more of the additional languages: Arabic, Chinese, French, Portuguese, Russian and/or Spanish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700" dirty="0" smtClean="0">
                <a:solidFill>
                  <a:srgbClr val="000099"/>
                </a:solidFill>
              </a:rPr>
              <a:t>Be fluent in English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ja-JP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unique opportunity for a 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CAREER</a:t>
            </a:r>
            <a:r>
              <a:rPr kumimoji="1" lang="en-US" altLang="ja-JP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in leadership and development through the World Bank</a:t>
            </a:r>
            <a:endParaRPr lang="en-US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28600" y="1981200"/>
            <a:ext cx="4572000" cy="4286250"/>
          </a:xfrm>
          <a:prstGeom prst="rect">
            <a:avLst/>
          </a:prstGeom>
          <a:ln>
            <a:solidFill>
              <a:srgbClr val="000099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Passion and Commitment to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 Academic Credentials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 Professional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 Client Engagement and    Team Leadership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Ability to Work in a Multi-Sector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Development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Language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CC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pplications: May 1 – Jun 30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110038" y="2643188"/>
            <a:ext cx="1446212" cy="415766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430463" y="1944688"/>
            <a:ext cx="4638675" cy="8318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cs typeface="Times New Roman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708400" y="2143125"/>
            <a:ext cx="2165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200" b="1">
                <a:solidFill>
                  <a:srgbClr val="FFFFFF"/>
                </a:solidFill>
                <a:cs typeface="Times New Roman" pitchFamily="18" charset="0"/>
              </a:rPr>
              <a:t>Technical Breadth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 rot="-5369377">
            <a:off x="3839369" y="4902994"/>
            <a:ext cx="194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200" b="1" dirty="0">
                <a:solidFill>
                  <a:srgbClr val="FFFFFF"/>
                </a:solidFill>
                <a:cs typeface="Times New Roman" pitchFamily="18" charset="0"/>
              </a:rPr>
              <a:t>Technical Depth</a:t>
            </a:r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 rot="10779353">
            <a:off x="2666997" y="2212751"/>
            <a:ext cx="982663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7"/>
          <p:cNvSpPr>
            <a:spLocks noChangeShapeType="1"/>
          </p:cNvSpPr>
          <p:nvPr/>
        </p:nvSpPr>
        <p:spPr bwMode="auto">
          <a:xfrm rot="16261948" flipH="1">
            <a:off x="4094034" y="6350016"/>
            <a:ext cx="51435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2430463" y="2954338"/>
            <a:ext cx="4638675" cy="8318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619500" y="2963863"/>
            <a:ext cx="231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FF"/>
                </a:solidFill>
                <a:cs typeface="Times New Roman" pitchFamily="18" charset="0"/>
              </a:rPr>
              <a:t>Client Engagement </a:t>
            </a:r>
          </a:p>
          <a:p>
            <a:pPr eaLnBrk="1" hangingPunct="1"/>
            <a:r>
              <a:rPr lang="en-US" sz="2200" b="1">
                <a:solidFill>
                  <a:srgbClr val="FFFFFF"/>
                </a:solidFill>
                <a:cs typeface="Times New Roman" pitchFamily="18" charset="0"/>
              </a:rPr>
              <a:t>&amp; Team Skills</a:t>
            </a:r>
          </a:p>
        </p:txBody>
      </p:sp>
      <p:sp>
        <p:nvSpPr>
          <p:cNvPr id="8203" name="Line 20"/>
          <p:cNvSpPr>
            <a:spLocks noChangeShapeType="1"/>
          </p:cNvSpPr>
          <p:nvPr/>
        </p:nvSpPr>
        <p:spPr bwMode="auto">
          <a:xfrm rot="10779353">
            <a:off x="2590796" y="3127151"/>
            <a:ext cx="982663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21"/>
          <p:cNvSpPr>
            <a:spLocks noChangeShapeType="1"/>
          </p:cNvSpPr>
          <p:nvPr/>
        </p:nvSpPr>
        <p:spPr bwMode="auto">
          <a:xfrm rot="-20647">
            <a:off x="6019796" y="2593584"/>
            <a:ext cx="9271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22"/>
          <p:cNvSpPr>
            <a:spLocks noChangeShapeType="1"/>
          </p:cNvSpPr>
          <p:nvPr/>
        </p:nvSpPr>
        <p:spPr bwMode="auto">
          <a:xfrm rot="-20647">
            <a:off x="5943596" y="3584351"/>
            <a:ext cx="982662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 rot="5461950" flipH="1">
            <a:off x="5036480" y="4187830"/>
            <a:ext cx="455612" cy="4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067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2945" y="1481138"/>
            <a:ext cx="80381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 Connected: </a:t>
            </a:r>
            <a:r>
              <a:rPr lang="en-US" dirty="0" err="1" smtClean="0">
                <a:solidFill>
                  <a:srgbClr val="0070C0"/>
                </a:solidFill>
              </a:rPr>
              <a:t>Hvala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Decentralization</a:t>
            </a:r>
          </a:p>
          <a:p>
            <a:r>
              <a:rPr lang="en-US" i="1" dirty="0" smtClean="0"/>
              <a:t>14.000+ staff:</a:t>
            </a:r>
            <a:r>
              <a:rPr lang="en-US" sz="2800" i="1" dirty="0" smtClean="0">
                <a:latin typeface="Calibri" pitchFamily="34" charset="0"/>
              </a:rPr>
              <a:t> 60% @ HQ (Washington, DC) and 40% in the field (120 resident missions &amp; 10 satellite offices).</a:t>
            </a:r>
            <a:r>
              <a:rPr lang="en-US" i="1" dirty="0" smtClean="0"/>
              <a:t>   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Diversity</a:t>
            </a:r>
          </a:p>
          <a:p>
            <a:r>
              <a:rPr lang="en-US" sz="2800" i="1" dirty="0" smtClean="0">
                <a:latin typeface="Calibri" pitchFamily="34" charset="0"/>
              </a:rPr>
              <a:t>187 member countries. 165 nationalities. 140 languages.</a:t>
            </a:r>
          </a:p>
          <a:p>
            <a:r>
              <a:rPr lang="en-US" sz="2800" i="1" dirty="0" smtClean="0">
                <a:latin typeface="Calibri" pitchFamily="34" charset="0"/>
              </a:rPr>
              <a:t>Dec. 2012: gender parity @ the managerial level.</a:t>
            </a:r>
            <a:endParaRPr lang="en-US" i="1" dirty="0" smtClean="0"/>
          </a:p>
          <a:p>
            <a:r>
              <a:rPr lang="en-US" sz="2800" i="1" dirty="0" smtClean="0">
                <a:latin typeface="Calibri" pitchFamily="34" charset="0"/>
              </a:rPr>
              <a:t>55% staff from developing countries.</a:t>
            </a:r>
            <a:endParaRPr lang="en-US" i="1" dirty="0" smtClean="0"/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World Bank Today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F0190"/>
          <p:cNvPicPr>
            <a:picLocks noChangeAspect="1" noChangeArrowheads="1"/>
          </p:cNvPicPr>
          <p:nvPr/>
        </p:nvPicPr>
        <p:blipFill>
          <a:blip r:embed="rId2" cstate="print">
            <a:lum bright="5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219200" y="838200"/>
            <a:ext cx="75882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solidFill>
                  <a:srgbClr val="0070C0"/>
                </a:solidFill>
                <a:latin typeface="Calibri" pitchFamily="34" charset="0"/>
              </a:rPr>
              <a:t>The World Bank’s Role in Development</a:t>
            </a:r>
            <a:endParaRPr lang="en-US" sz="36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15112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8610600" cy="40626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Clr>
                <a:srgbClr val="FFFFCC"/>
              </a:buClr>
              <a:buFont typeface="Wingdings" pitchFamily="2" charset="2"/>
              <a:buBlip>
                <a:blip r:embed="rId3"/>
              </a:buBlip>
            </a:pPr>
            <a:r>
              <a:rPr lang="en-US" altLang="ja-JP" sz="32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ja-JP" sz="2600" b="1" dirty="0">
                <a:solidFill>
                  <a:srgbClr val="000066"/>
                </a:solidFill>
                <a:latin typeface="Calibri" pitchFamily="34" charset="0"/>
              </a:rPr>
              <a:t>A Development Finance Institution:</a:t>
            </a:r>
          </a:p>
          <a:p>
            <a:pPr lvl="1" algn="l">
              <a:buClr>
                <a:srgbClr val="FFFFCC"/>
              </a:buClr>
            </a:pPr>
            <a:r>
              <a:rPr lang="en-US" altLang="ja-JP" sz="2600" dirty="0" smtClean="0">
                <a:solidFill>
                  <a:srgbClr val="000066"/>
                </a:solidFill>
                <a:latin typeface="Calibri" pitchFamily="34" charset="0"/>
              </a:rPr>
              <a:t>- </a:t>
            </a:r>
            <a:r>
              <a:rPr lang="en-US" altLang="ja-JP" sz="2400" dirty="0" smtClean="0">
                <a:solidFill>
                  <a:srgbClr val="000066"/>
                </a:solidFill>
                <a:latin typeface="Calibri" pitchFamily="34" charset="0"/>
              </a:rPr>
              <a:t>The </a:t>
            </a:r>
            <a:r>
              <a:rPr lang="en-US" altLang="ja-JP" sz="2400" dirty="0">
                <a:solidFill>
                  <a:srgbClr val="000066"/>
                </a:solidFill>
                <a:latin typeface="Calibri" pitchFamily="34" charset="0"/>
              </a:rPr>
              <a:t>largest provider of development </a:t>
            </a:r>
            <a:r>
              <a:rPr lang="en-US" altLang="ja-JP" sz="2400" dirty="0" smtClean="0">
                <a:solidFill>
                  <a:srgbClr val="000066"/>
                </a:solidFill>
                <a:latin typeface="Calibri" pitchFamily="34" charset="0"/>
              </a:rPr>
              <a:t>assistance through </a:t>
            </a:r>
            <a:r>
              <a:rPr lang="en-US" altLang="ja-JP" sz="2400" dirty="0">
                <a:solidFill>
                  <a:srgbClr val="000066"/>
                </a:solidFill>
                <a:latin typeface="Calibri" pitchFamily="34" charset="0"/>
              </a:rPr>
              <a:t>varied instruments </a:t>
            </a:r>
          </a:p>
          <a:p>
            <a:pPr algn="l">
              <a:buFont typeface="Wingdings" pitchFamily="2" charset="2"/>
              <a:buBlip>
                <a:blip r:embed="rId3"/>
              </a:buBlip>
            </a:pPr>
            <a:r>
              <a:rPr lang="en-US" altLang="ja-JP" sz="26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ja-JP" sz="2600" b="1" i="1" dirty="0">
                <a:solidFill>
                  <a:srgbClr val="FF0000"/>
                </a:solidFill>
                <a:latin typeface="Calibri" pitchFamily="34" charset="0"/>
              </a:rPr>
              <a:t>A Global Partner:</a:t>
            </a:r>
          </a:p>
          <a:p>
            <a:pPr lvl="1" algn="l"/>
            <a:r>
              <a:rPr lang="en-US" altLang="ja-JP" sz="2600" i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altLang="ja-JP" sz="2400" i="1" dirty="0" smtClean="0">
                <a:solidFill>
                  <a:srgbClr val="FF0000"/>
                </a:solidFill>
                <a:latin typeface="Calibri" pitchFamily="34" charset="0"/>
              </a:rPr>
              <a:t>Secures </a:t>
            </a:r>
            <a:r>
              <a:rPr lang="en-US" altLang="ja-JP" sz="2400" i="1" dirty="0">
                <a:solidFill>
                  <a:srgbClr val="FF0000"/>
                </a:solidFill>
                <a:latin typeface="Calibri" pitchFamily="34" charset="0"/>
              </a:rPr>
              <a:t>poverty reduction &amp; sustainable growth in    partnership - catalyzes investments &amp; works with </a:t>
            </a:r>
            <a:r>
              <a:rPr lang="en-US" altLang="ja-JP" sz="2400" i="1" dirty="0" err="1">
                <a:solidFill>
                  <a:srgbClr val="FF0000"/>
                </a:solidFill>
                <a:latin typeface="Calibri" pitchFamily="34" charset="0"/>
              </a:rPr>
              <a:t>Govts</a:t>
            </a:r>
            <a:r>
              <a:rPr lang="en-US" altLang="ja-JP" sz="2400" i="1" dirty="0">
                <a:solidFill>
                  <a:srgbClr val="FF0000"/>
                </a:solidFill>
                <a:latin typeface="Calibri" pitchFamily="34" charset="0"/>
              </a:rPr>
              <a:t>, NGOs, Private Sector, </a:t>
            </a:r>
            <a:r>
              <a:rPr lang="en-US" altLang="ja-JP" sz="2400" i="1" dirty="0" err="1">
                <a:solidFill>
                  <a:srgbClr val="FF0000"/>
                </a:solidFill>
                <a:latin typeface="Calibri" pitchFamily="34" charset="0"/>
              </a:rPr>
              <a:t>Bilaterals</a:t>
            </a:r>
            <a:r>
              <a:rPr lang="en-US" altLang="ja-JP" sz="2400" i="1" dirty="0">
                <a:solidFill>
                  <a:srgbClr val="FF0000"/>
                </a:solidFill>
                <a:latin typeface="Calibri" pitchFamily="34" charset="0"/>
              </a:rPr>
              <a:t>, Multilaterals</a:t>
            </a:r>
          </a:p>
          <a:p>
            <a:pPr algn="l">
              <a:buFont typeface="Wingdings" pitchFamily="2" charset="2"/>
              <a:buBlip>
                <a:blip r:embed="rId3"/>
              </a:buBlip>
            </a:pPr>
            <a:r>
              <a:rPr lang="en-US" altLang="ja-JP" sz="26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ja-JP" sz="2600" b="1" dirty="0">
                <a:solidFill>
                  <a:srgbClr val="000066"/>
                </a:solidFill>
                <a:latin typeface="Calibri" pitchFamily="34" charset="0"/>
              </a:rPr>
              <a:t>A Knowledge Bank:</a:t>
            </a:r>
          </a:p>
          <a:p>
            <a:pPr lvl="1" algn="l"/>
            <a:r>
              <a:rPr lang="en-US" altLang="ja-JP" sz="2600" dirty="0" smtClean="0">
                <a:solidFill>
                  <a:srgbClr val="000066"/>
                </a:solidFill>
                <a:latin typeface="Calibri" pitchFamily="34" charset="0"/>
              </a:rPr>
              <a:t>- </a:t>
            </a:r>
            <a:r>
              <a:rPr lang="en-US" altLang="ja-JP" sz="2400" dirty="0" smtClean="0">
                <a:solidFill>
                  <a:srgbClr val="000066"/>
                </a:solidFill>
                <a:latin typeface="Calibri" pitchFamily="34" charset="0"/>
              </a:rPr>
              <a:t>Provides </a:t>
            </a:r>
            <a:r>
              <a:rPr lang="en-US" altLang="ja-JP" sz="2400" dirty="0">
                <a:solidFill>
                  <a:srgbClr val="000066"/>
                </a:solidFill>
                <a:latin typeface="Calibri" pitchFamily="34" charset="0"/>
              </a:rPr>
              <a:t>technical assistance from its global knowledge and diverse pool of skills 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B62B5-693F-4C40-961F-910713D279B8}" type="datetime1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DB47-7C72-489F-BAC7-0CFE9D4D283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67563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cap="small" dirty="0" smtClean="0">
                <a:solidFill>
                  <a:srgbClr val="003399"/>
                </a:solidFill>
                <a:latin typeface="Calibri" pitchFamily="34" charset="0"/>
              </a:rPr>
              <a:t>Where Does the Bank Work?</a:t>
            </a:r>
          </a:p>
        </p:txBody>
      </p:sp>
      <p:pic>
        <p:nvPicPr>
          <p:cNvPr id="17413" name="Picture 9" descr="wld35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5438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4B383-EC94-409E-8225-51400DB4B73E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00408-86A9-4B49-B3F7-32C25BEF3C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8382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71600" y="152400"/>
            <a:ext cx="63246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3600" b="1" cap="small" dirty="0" smtClean="0">
                <a:solidFill>
                  <a:srgbClr val="00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Thematic Focus of our Work</a:t>
            </a:r>
            <a:endParaRPr kumimoji="0" lang="en-US" sz="3600" b="1" cap="small" dirty="0">
              <a:solidFill>
                <a:srgbClr val="0033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57528"/>
            <a:ext cx="8763000" cy="48432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Climate Change</a:t>
            </a:r>
          </a:p>
          <a:p>
            <a:r>
              <a:rPr lang="en-US" sz="2800" dirty="0" smtClean="0">
                <a:latin typeface="Calibri" pitchFamily="34" charset="0"/>
              </a:rPr>
              <a:t>Disaster Management (Fragile &amp; Conflict States)</a:t>
            </a:r>
          </a:p>
          <a:p>
            <a:r>
              <a:rPr lang="en-US" sz="2800" dirty="0" smtClean="0">
                <a:latin typeface="Calibri" pitchFamily="34" charset="0"/>
              </a:rPr>
              <a:t>Food Crisis</a:t>
            </a:r>
          </a:p>
          <a:p>
            <a:r>
              <a:rPr lang="en-US" sz="2800" dirty="0" smtClean="0">
                <a:latin typeface="Calibri" pitchFamily="34" charset="0"/>
              </a:rPr>
              <a:t>Infrastructure (Fragile &amp; Conflict States)</a:t>
            </a:r>
          </a:p>
          <a:p>
            <a:r>
              <a:rPr lang="en-US" sz="2800" dirty="0" smtClean="0">
                <a:latin typeface="Calibri" pitchFamily="34" charset="0"/>
              </a:rPr>
              <a:t>Health Systems </a:t>
            </a:r>
          </a:p>
          <a:p>
            <a:r>
              <a:rPr lang="en-US" sz="2800" dirty="0" smtClean="0">
                <a:latin typeface="Calibri" pitchFamily="34" charset="0"/>
              </a:rPr>
              <a:t>Renewable Energy</a:t>
            </a:r>
          </a:p>
          <a:p>
            <a:r>
              <a:rPr lang="en-US" sz="2800" dirty="0" smtClean="0">
                <a:latin typeface="Calibri" pitchFamily="34" charset="0"/>
              </a:rPr>
              <a:t>Public Sector Reform (Fragile &amp; Conflict States)</a:t>
            </a:r>
          </a:p>
          <a:p>
            <a:r>
              <a:rPr lang="en-US" sz="2800" dirty="0" smtClean="0">
                <a:latin typeface="Calibri" pitchFamily="34" charset="0"/>
              </a:rPr>
              <a:t>Water Resources Management (Fragile &amp; Conflict States)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11778"/>
            <a:ext cx="7467600" cy="707886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1" lang="en-US" sz="4000" cap="small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Arial" charset="0"/>
              </a:rPr>
              <a:t>Current and Upcoming Needs</a:t>
            </a:r>
            <a:endParaRPr kumimoji="1" lang="en-US" sz="4000" cap="small" dirty="0">
              <a:solidFill>
                <a:srgbClr val="0070C0"/>
              </a:solidFill>
              <a:effectLst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122" name="Picture 2" descr="glob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43200"/>
            <a:ext cx="13716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DSCF0190"/>
          <p:cNvPicPr>
            <a:picLocks noChangeAspect="1" noChangeArrowheads="1"/>
          </p:cNvPicPr>
          <p:nvPr/>
        </p:nvPicPr>
        <p:blipFill>
          <a:blip r:embed="rId2" cstate="print">
            <a:lum bright="50000" contrast="-80000"/>
          </a:blip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990600" y="304800"/>
            <a:ext cx="66516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4800" b="1" cap="small" dirty="0" smtClean="0">
                <a:solidFill>
                  <a:srgbClr val="0070C0"/>
                </a:solidFill>
                <a:latin typeface="Calibri" pitchFamily="34" charset="0"/>
              </a:rPr>
              <a:t>World Bank Recruitment </a:t>
            </a:r>
            <a:endParaRPr lang="en-US" sz="48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39341" name="Text Box 13"/>
          <p:cNvSpPr txBox="1">
            <a:spLocks noGrp="1" noChangeArrowheads="1"/>
          </p:cNvSpPr>
          <p:nvPr>
            <p:ph idx="1"/>
          </p:nvPr>
        </p:nvSpPr>
        <p:spPr bwMode="auto">
          <a:xfrm>
            <a:off x="476250" y="1447800"/>
            <a:ext cx="8362950" cy="41148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indent="0">
              <a:spcBef>
                <a:spcPct val="0"/>
              </a:spcBef>
              <a:buClr>
                <a:srgbClr val="FFFFCC"/>
              </a:buClr>
              <a:buSzTx/>
              <a:buFont typeface="Wingdings" pitchFamily="2" charset="2"/>
              <a:buBlip>
                <a:blip r:embed="rId3"/>
              </a:buBlip>
            </a:pPr>
            <a:r>
              <a:rPr kumimoji="0" lang="en-US" altLang="ja-JP" sz="2600" b="1" dirty="0" smtClean="0">
                <a:solidFill>
                  <a:srgbClr val="1C1C1C"/>
                </a:solidFill>
                <a:effectLst/>
                <a:latin typeface="Calibri" pitchFamily="34" charset="0"/>
              </a:rPr>
              <a:t> </a:t>
            </a:r>
            <a:r>
              <a:rPr kumimoji="0" lang="en-US" altLang="ja-JP" sz="3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Competitive process </a:t>
            </a:r>
            <a:r>
              <a:rPr kumimoji="0" lang="en-US" altLang="ja-JP" sz="3000" dirty="0" smtClean="0">
                <a:solidFill>
                  <a:srgbClr val="000066"/>
                </a:solidFill>
                <a:effectLst/>
                <a:latin typeface="Calibri" pitchFamily="34" charset="0"/>
              </a:rPr>
              <a:t>for </a:t>
            </a:r>
            <a:r>
              <a:rPr lang="en-US" altLang="ja-JP" sz="3000" dirty="0" smtClean="0">
                <a:solidFill>
                  <a:srgbClr val="000066"/>
                </a:solidFill>
                <a:latin typeface="Calibri" pitchFamily="34" charset="0"/>
              </a:rPr>
              <a:t>e</a:t>
            </a:r>
            <a:r>
              <a:rPr kumimoji="0" lang="en-US" altLang="ja-JP" sz="3000" dirty="0" smtClean="0">
                <a:solidFill>
                  <a:srgbClr val="000066"/>
                </a:solidFill>
                <a:effectLst/>
                <a:latin typeface="Calibri" pitchFamily="34" charset="0"/>
              </a:rPr>
              <a:t>xperienced </a:t>
            </a:r>
            <a:r>
              <a:rPr lang="en-US" altLang="ja-JP" sz="3000" dirty="0" smtClean="0">
                <a:solidFill>
                  <a:srgbClr val="000066"/>
                </a:solidFill>
                <a:latin typeface="Calibri" pitchFamily="34" charset="0"/>
              </a:rPr>
              <a:t>p</a:t>
            </a:r>
            <a:r>
              <a:rPr kumimoji="0" lang="en-US" altLang="ja-JP" sz="3000" dirty="0" smtClean="0">
                <a:solidFill>
                  <a:srgbClr val="000066"/>
                </a:solidFill>
                <a:effectLst/>
                <a:latin typeface="Calibri" pitchFamily="34" charset="0"/>
              </a:rPr>
              <a:t>rofessionals in their mid-career:</a:t>
            </a:r>
          </a:p>
          <a:p>
            <a:pPr marL="457200" lvl="1" indent="0">
              <a:spcBef>
                <a:spcPct val="0"/>
              </a:spcBef>
              <a:buClr>
                <a:srgbClr val="FFFFCC"/>
              </a:buClr>
              <a:buNone/>
            </a:pPr>
            <a:endParaRPr lang="en-US" altLang="ja-JP" sz="3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457200" lvl="1" indent="0">
              <a:spcBef>
                <a:spcPct val="0"/>
              </a:spcBef>
              <a:buClr>
                <a:srgbClr val="FFFFCC"/>
              </a:buClr>
            </a:pPr>
            <a:r>
              <a:rPr lang="en-US" altLang="ja-JP" sz="3000" dirty="0" smtClean="0">
                <a:solidFill>
                  <a:srgbClr val="000066"/>
                </a:solidFill>
                <a:latin typeface="Calibri" pitchFamily="34" charset="0"/>
              </a:rPr>
              <a:t> worldbank.org</a:t>
            </a:r>
            <a:endParaRPr kumimoji="0" lang="en-US" altLang="ja-JP" sz="3000" dirty="0" smtClean="0">
              <a:solidFill>
                <a:srgbClr val="000066"/>
              </a:solidFill>
              <a:effectLst/>
              <a:latin typeface="Calibri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endParaRPr kumimoji="0" lang="en-US" altLang="ja-JP" sz="3000" dirty="0" smtClean="0">
              <a:solidFill>
                <a:srgbClr val="000066"/>
              </a:solidFill>
              <a:effectLst/>
              <a:latin typeface="Calibri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kumimoji="0" lang="en-US" altLang="ja-JP" sz="3400" dirty="0" smtClean="0">
              <a:solidFill>
                <a:srgbClr val="000066"/>
              </a:solidFill>
              <a:effectLst/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kumimoji="0" lang="en-US" altLang="ja-JP" sz="3400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</a:t>
            </a:r>
            <a:r>
              <a:rPr kumimoji="0" lang="en-US" altLang="ja-JP" sz="3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Consulting Opportunities:</a:t>
            </a:r>
            <a:endParaRPr kumimoji="0" lang="en-US" altLang="ja-JP" sz="3000" dirty="0" smtClean="0">
              <a:solidFill>
                <a:srgbClr val="000066"/>
              </a:solidFill>
              <a:effectLst/>
              <a:latin typeface="Calibri" pitchFamily="34" charset="0"/>
            </a:endParaRPr>
          </a:p>
          <a:p>
            <a:pPr marL="457200" lvl="1" indent="0">
              <a:spcBef>
                <a:spcPct val="0"/>
              </a:spcBef>
              <a:buClrTx/>
              <a:buFontTx/>
              <a:buChar char="-"/>
            </a:pPr>
            <a:endParaRPr lang="en-US" altLang="ja-JP" sz="3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457200" lvl="1" indent="0">
              <a:spcBef>
                <a:spcPct val="0"/>
              </a:spcBef>
              <a:buClrTx/>
            </a:pPr>
            <a:r>
              <a:rPr kumimoji="0" lang="en-US" altLang="ja-JP" sz="3000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networking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ja-JP" sz="3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altLang="ja-JP" sz="3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ja-JP" sz="3400" b="1" dirty="0" smtClean="0">
                <a:solidFill>
                  <a:srgbClr val="000066"/>
                </a:solidFill>
                <a:latin typeface="Calibri" pitchFamily="34" charset="0"/>
              </a:rPr>
              <a:t>For young and motivated individuals: 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kumimoji="0" lang="en-US" altLang="ja-JP" sz="3000" b="1" dirty="0" smtClean="0">
              <a:solidFill>
                <a:srgbClr val="000066"/>
              </a:solidFill>
              <a:effectLst/>
              <a:latin typeface="Calibri" pitchFamily="34" charset="0"/>
            </a:endParaRPr>
          </a:p>
          <a:p>
            <a:pPr marL="457200" lvl="1" indent="0">
              <a:spcBef>
                <a:spcPct val="0"/>
              </a:spcBef>
              <a:buClrTx/>
              <a:buFont typeface="Wingdings" pitchFamily="2" charset="2"/>
              <a:buBlip>
                <a:blip r:embed="rId3"/>
              </a:buBlip>
            </a:pP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 </a:t>
            </a:r>
            <a:r>
              <a:rPr kumimoji="0" lang="en-US" altLang="ja-JP" sz="4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CAREER</a:t>
            </a: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: Young Professionals Program (YPP)</a:t>
            </a:r>
          </a:p>
          <a:p>
            <a:pPr marL="457200" lvl="1" indent="0">
              <a:spcBef>
                <a:spcPct val="0"/>
              </a:spcBef>
              <a:buClrTx/>
              <a:buFont typeface="Wingdings" pitchFamily="2" charset="2"/>
              <a:buBlip>
                <a:blip r:embed="rId3"/>
              </a:buBlip>
            </a:pP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 </a:t>
            </a:r>
            <a:r>
              <a:rPr kumimoji="0" lang="en-US" altLang="ja-JP" sz="4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EXPOSURE:</a:t>
            </a: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Junior Professional Associates (JPA)</a:t>
            </a:r>
          </a:p>
          <a:p>
            <a:pPr marL="457200" lvl="1" indent="0">
              <a:spcBef>
                <a:spcPct val="0"/>
              </a:spcBef>
              <a:buClrTx/>
              <a:buFont typeface="Wingdings" pitchFamily="2" charset="2"/>
              <a:buBlip>
                <a:blip r:embed="rId3"/>
              </a:buBlip>
            </a:pP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  </a:t>
            </a:r>
            <a:r>
              <a:rPr kumimoji="0" lang="en-US" altLang="ja-JP" sz="4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TRAINING</a:t>
            </a:r>
            <a:r>
              <a:rPr kumimoji="0" lang="en-US" altLang="ja-JP" sz="4400" b="1" dirty="0" smtClean="0">
                <a:solidFill>
                  <a:srgbClr val="000066"/>
                </a:solidFill>
                <a:effectLst/>
                <a:latin typeface="Calibri" pitchFamily="34" charset="0"/>
              </a:rPr>
              <a:t>: Bank Internship Program (BIP)</a:t>
            </a:r>
            <a:r>
              <a:rPr kumimoji="0" lang="en-US" altLang="ja-JP" sz="44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81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14307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6CA2-400B-4072-8A17-1946BCFEDACB}" type="datetime1">
              <a:rPr lang="en-US" smtClean="0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98D77-E18C-4B13-AD72-13E3F0D40F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153400" cy="65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7802</TotalTime>
  <Words>493</Words>
  <Application>Microsoft Office PowerPoint</Application>
  <PresentationFormat>On-screen Show (4:3)</PresentationFormat>
  <Paragraphs>111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The World Bank Today </vt:lpstr>
      <vt:lpstr>Slide 3</vt:lpstr>
      <vt:lpstr>Where Does the Bank Work?</vt:lpstr>
      <vt:lpstr>Slide 5</vt:lpstr>
      <vt:lpstr>Current and Upcoming Needs</vt:lpstr>
      <vt:lpstr>Slide 7</vt:lpstr>
      <vt:lpstr>Slide 8</vt:lpstr>
      <vt:lpstr>Slide 9</vt:lpstr>
      <vt:lpstr>Slide 10</vt:lpstr>
      <vt:lpstr>Slide 11</vt:lpstr>
      <vt:lpstr>Stay Connected: 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Angelica Silvero</dc:creator>
  <cp:lastModifiedBy>wb86649</cp:lastModifiedBy>
  <cp:revision>417</cp:revision>
  <cp:lastPrinted>2009-04-22T19:24:48Z</cp:lastPrinted>
  <dcterms:created xsi:type="dcterms:W3CDTF">2009-04-22T19:24:48Z</dcterms:created>
  <dcterms:modified xsi:type="dcterms:W3CDTF">2012-04-24T19:00:30Z</dcterms:modified>
</cp:coreProperties>
</file>