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BA846-4408-45E5-BEBD-C4917A1D86D4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2738B-4B52-44D4-B5D5-FD21AA063D9D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sl-SI" sz="2800" b="1" dirty="0">
                <a:ea typeface="Calibri"/>
                <a:cs typeface="Times New Roman"/>
              </a:rPr>
              <a:t>Z A K O N   O RAZGLASITVI ZAŠČITNE EKOLOŠKE CONE  IN EPIKONTINENTALNEM PASU REPUBLIKE</a:t>
            </a:r>
            <a:br>
              <a:rPr lang="sl-SI" sz="2800" b="1" dirty="0">
                <a:ea typeface="Calibri"/>
                <a:cs typeface="Times New Roman"/>
              </a:rPr>
            </a:br>
            <a:r>
              <a:rPr lang="sl-SI" sz="2800" b="1" dirty="0">
                <a:ea typeface="Calibri"/>
                <a:cs typeface="Times New Roman"/>
              </a:rPr>
              <a:t>SLOVENIJE (ZRZECEP), Ur. l. RS, št. 93/2005</a:t>
            </a:r>
            <a:endParaRPr lang="sl-SI" sz="2800" b="1" dirty="0"/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sl-SI" sz="1800" i="1" dirty="0"/>
              <a:t>1. člen</a:t>
            </a:r>
          </a:p>
          <a:p>
            <a:r>
              <a:rPr lang="sl-SI" sz="1800" dirty="0"/>
              <a:t>S tem zakonom Republika Slovenija razglaša zaščitno ekološko cono in ureja izvrševanje svojih suverenih pravic v epikontinentalnem pasu v skladu z mednarodnim pravom, še zlasti s Konvencijo Združenih narodov o pomorskem mednarodnem pravu (Uradni list SFRJ-MP, št. 1/86; Akt o notifikaciji nasledstva, Uradni list RS-MP, št. Stran 9668 / Št. 93 / 21. 10. 2005 Uradni list Republike Slovenije 22-103/94), Sporazumom med Vlado Socialistične federativne republike Jugoslavije in Vlado Republike Italije o razmejitvi epikontinentalnega pasu med državama z dne 8. januarja 1968 (Uradni list SFRJ-MP, št. 28/70; nota št. ZSD-JVE/46/03 z dne 24. julija 2003 in nota št. 003889/205 z dne 22. decembra 2003), Pogodbo med Socialistično federativno republiko Jugoslavijo in Republiko Italijo s prilogami od I do X z dne 10. novembra 1975 (Uradni list SFRJ-MP, št. 1/77; Akt o notifikaciji nasledstva, Uradni list RS-MP, št. 11-60/92) in Pomorskim zakonikom (Uradni list RS, št. 37/04 – uradno prečiščeno besedilo</a:t>
            </a:r>
            <a:r>
              <a:rPr lang="sl-SI" sz="1800" dirty="0" smtClean="0"/>
              <a:t>).</a:t>
            </a:r>
            <a:endParaRPr lang="sl-SI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endParaRPr lang="sl-SI" sz="2800" b="1" dirty="0"/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sl-SI" sz="2400" i="1" dirty="0" smtClean="0"/>
              <a:t>2. člen</a:t>
            </a:r>
          </a:p>
          <a:p>
            <a:r>
              <a:rPr lang="sl-SI" sz="2400" dirty="0" smtClean="0"/>
              <a:t>(</a:t>
            </a:r>
            <a:r>
              <a:rPr lang="sl-SI" sz="2400" dirty="0" smtClean="0"/>
              <a:t>1) Republika Slovenija ima svoj epikontinentalni pas.</a:t>
            </a:r>
          </a:p>
          <a:p>
            <a:r>
              <a:rPr lang="sl-SI" sz="2400" dirty="0" smtClean="0"/>
              <a:t>(2) V epikontinentalnem pasu Republika Slovenija izvršuje svoje suverene pravice v skladu z mednarodnim pravom.</a:t>
            </a:r>
          </a:p>
          <a:p>
            <a:r>
              <a:rPr lang="sl-SI" sz="2400" dirty="0" smtClean="0"/>
              <a:t>(3) Epikontinentalni pas Republike Slovenije obsega morsko dno in podzemlje v podmorskih prostorih, ki se raztezajo zunaj teritorialnega morja Republike Slovenije do meja v skladu z mednarodnim pravom.</a:t>
            </a:r>
          </a:p>
          <a:p>
            <a:endParaRPr lang="sl-SI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11560" y="332656"/>
            <a:ext cx="80648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i="1" dirty="0" smtClean="0"/>
              <a:t>3</a:t>
            </a:r>
            <a:r>
              <a:rPr lang="sl-SI" i="1" dirty="0"/>
              <a:t>. člen</a:t>
            </a:r>
          </a:p>
          <a:p>
            <a:r>
              <a:rPr lang="sl-SI" dirty="0"/>
              <a:t>(1) Republika Slovenija razglaša zaščitno </a:t>
            </a:r>
            <a:r>
              <a:rPr lang="sl-SI" dirty="0" smtClean="0"/>
              <a:t>ekološko cono</a:t>
            </a:r>
            <a:r>
              <a:rPr lang="sl-SI" dirty="0"/>
              <a:t>, kjer izvaja svoje suverene pravice glede </a:t>
            </a:r>
            <a:r>
              <a:rPr lang="sl-SI" dirty="0" smtClean="0"/>
              <a:t>raziskovanja in </a:t>
            </a:r>
            <a:r>
              <a:rPr lang="sl-SI" dirty="0"/>
              <a:t>trajnostne rabe, ohranjanja in upravljanja z </a:t>
            </a:r>
            <a:r>
              <a:rPr lang="sl-SI" dirty="0" smtClean="0"/>
              <a:t>morskim bogastvom </a:t>
            </a:r>
            <a:r>
              <a:rPr lang="sl-SI" dirty="0"/>
              <a:t>ter jurisdikcijo glede znanstvenega </a:t>
            </a:r>
            <a:r>
              <a:rPr lang="sl-SI" dirty="0" smtClean="0"/>
              <a:t>raziskovanja in </a:t>
            </a:r>
            <a:r>
              <a:rPr lang="sl-SI" dirty="0"/>
              <a:t>ohranjanja ter zaščite morskega okolja v skladu </a:t>
            </a:r>
            <a:r>
              <a:rPr lang="sl-SI" dirty="0" smtClean="0"/>
              <a:t>z mednarodnim </a:t>
            </a:r>
            <a:r>
              <a:rPr lang="sl-SI" dirty="0"/>
              <a:t>pravom in obveznostmi, ki izhajajo iz </a:t>
            </a:r>
            <a:r>
              <a:rPr lang="sl-SI" dirty="0" smtClean="0"/>
              <a:t>ravnega reda </a:t>
            </a:r>
            <a:r>
              <a:rPr lang="sl-SI" dirty="0"/>
              <a:t>Evropske unije.</a:t>
            </a:r>
          </a:p>
          <a:p>
            <a:r>
              <a:rPr lang="sl-SI" dirty="0"/>
              <a:t>(2) Zaščitna ekološka cona obsega območje </a:t>
            </a:r>
            <a:r>
              <a:rPr lang="sl-SI" dirty="0" smtClean="0"/>
              <a:t>zunaj teritorialnega </a:t>
            </a:r>
            <a:r>
              <a:rPr lang="sl-SI" dirty="0"/>
              <a:t>morja Republike Slovenije</a:t>
            </a:r>
            <a:r>
              <a:rPr lang="sl-SI" dirty="0" smtClean="0"/>
              <a:t>.</a:t>
            </a:r>
          </a:p>
          <a:p>
            <a:pPr algn="ctr"/>
            <a:r>
              <a:rPr lang="sl-SI" i="1" dirty="0"/>
              <a:t>4. člen</a:t>
            </a:r>
          </a:p>
          <a:p>
            <a:r>
              <a:rPr lang="sl-SI" dirty="0"/>
              <a:t>(1) Začasna zunanja meja zaščitne ekološke </a:t>
            </a:r>
            <a:r>
              <a:rPr lang="sl-SI" dirty="0" smtClean="0"/>
              <a:t>cone Republike </a:t>
            </a:r>
            <a:r>
              <a:rPr lang="sl-SI" dirty="0"/>
              <a:t>Slovenije v smeri proti Republiki Italiji </a:t>
            </a:r>
            <a:r>
              <a:rPr lang="sl-SI" dirty="0" smtClean="0"/>
              <a:t>sledi črti </a:t>
            </a:r>
            <a:r>
              <a:rPr lang="sl-SI" dirty="0"/>
              <a:t>razmejitve epikontinentalnega pasu, določeni s </a:t>
            </a:r>
            <a:r>
              <a:rPr lang="sl-SI" dirty="0" smtClean="0"/>
              <a:t> Sporazumom med </a:t>
            </a:r>
            <a:r>
              <a:rPr lang="sl-SI" dirty="0"/>
              <a:t>Vlado Socialistične federativne </a:t>
            </a:r>
            <a:r>
              <a:rPr lang="sl-SI" dirty="0" smtClean="0"/>
              <a:t>republike Jugoslavije </a:t>
            </a:r>
            <a:r>
              <a:rPr lang="sl-SI" dirty="0"/>
              <a:t>in Vlado Republike Italije o razmejitvi </a:t>
            </a:r>
            <a:r>
              <a:rPr lang="sl-SI" dirty="0" smtClean="0"/>
              <a:t>epikontinentalnega pasu </a:t>
            </a:r>
            <a:r>
              <a:rPr lang="sl-SI" dirty="0"/>
              <a:t>med državama z dne 8. januarja </a:t>
            </a:r>
            <a:r>
              <a:rPr lang="sl-SI" dirty="0" smtClean="0"/>
              <a:t>1968 in </a:t>
            </a:r>
            <a:r>
              <a:rPr lang="sl-SI" dirty="0"/>
              <a:t>poteka po razmejitveni črti epikontinentalnega </a:t>
            </a:r>
            <a:r>
              <a:rPr lang="sl-SI" dirty="0" smtClean="0"/>
              <a:t>pasu južno </a:t>
            </a:r>
            <a:r>
              <a:rPr lang="sl-SI" dirty="0"/>
              <a:t>od točke T5, ki jo določa Pogodba med </a:t>
            </a:r>
            <a:r>
              <a:rPr lang="sl-SI" dirty="0" smtClean="0"/>
              <a:t>Socialistično federativno </a:t>
            </a:r>
            <a:r>
              <a:rPr lang="sl-SI" dirty="0"/>
              <a:t>republiko Jugoslavijo in Republiko Italijo s </a:t>
            </a:r>
            <a:r>
              <a:rPr lang="sl-SI" dirty="0" smtClean="0"/>
              <a:t>prilogami od </a:t>
            </a:r>
            <a:r>
              <a:rPr lang="sl-SI" dirty="0"/>
              <a:t>I do X z dne 10. </a:t>
            </a:r>
            <a:r>
              <a:rPr lang="sl-SI" dirty="0" err="1" smtClean="0"/>
              <a:t>ovembra</a:t>
            </a:r>
            <a:r>
              <a:rPr lang="sl-SI" dirty="0" smtClean="0"/>
              <a:t> </a:t>
            </a:r>
            <a:r>
              <a:rPr lang="sl-SI" dirty="0"/>
              <a:t>1975.</a:t>
            </a:r>
          </a:p>
          <a:p>
            <a:r>
              <a:rPr lang="sl-SI" dirty="0"/>
              <a:t>(2) Začasna zunanja meja zaščitne ekološke cone </a:t>
            </a:r>
            <a:r>
              <a:rPr lang="sl-SI" dirty="0" smtClean="0"/>
              <a:t>na južni </a:t>
            </a:r>
            <a:r>
              <a:rPr lang="sl-SI" dirty="0"/>
              <a:t>strani poteka po </a:t>
            </a:r>
            <a:r>
              <a:rPr lang="sl-SI" dirty="0" smtClean="0"/>
              <a:t> vzporedniku </a:t>
            </a:r>
            <a:r>
              <a:rPr lang="sl-SI" dirty="0"/>
              <a:t>45 stopinj in 10 </a:t>
            </a:r>
            <a:r>
              <a:rPr lang="sl-SI" dirty="0" smtClean="0"/>
              <a:t>minut severne </a:t>
            </a:r>
            <a:r>
              <a:rPr lang="sl-SI" dirty="0"/>
              <a:t>zemljepisne širine.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79512" y="188640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sl-SI" i="1" dirty="0">
                <a:ea typeface="Calibri"/>
                <a:cs typeface="Times New Roman"/>
              </a:rPr>
              <a:t>5. člen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(1) Dokončna zunanja meja zaščitne </a:t>
            </a:r>
            <a:r>
              <a:rPr lang="sl-SI" dirty="0" smtClean="0">
                <a:ea typeface="Calibri"/>
                <a:cs typeface="Times New Roman"/>
              </a:rPr>
              <a:t>ekološke cone </a:t>
            </a:r>
            <a:r>
              <a:rPr lang="sl-SI" dirty="0">
                <a:ea typeface="Calibri"/>
                <a:cs typeface="Times New Roman"/>
              </a:rPr>
              <a:t>se določi s sporazumom s sosednjimi državami v skladu z mednarodnim pravom.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(2) Meja epikontinentalnega pasu med Republiko Slovenijo in Republiko Italijo je enaka meji določeni v  Sporazumu med Vlado Socialistične federativne republike Jugoslavije in Vlado Republike Italije o razmejitvi epikontinentalnega pasu med državama z dne 8. januarja 1968.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(3) Meja epikontinentalnega pasu z Republiko Hrvaško bo določena z mednarodnim sporazumom med državama.</a:t>
            </a:r>
          </a:p>
          <a:p>
            <a:pPr algn="ctr">
              <a:spcAft>
                <a:spcPts val="0"/>
              </a:spcAft>
            </a:pPr>
            <a:r>
              <a:rPr lang="sl-SI" i="1" dirty="0">
                <a:ea typeface="Calibri"/>
                <a:cs typeface="Times New Roman"/>
              </a:rPr>
              <a:t>6. člen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(1) V zaščitni ekološki coni se izvaja pravni red Republike Slovenije in pravni red Evropske unije s področja varstva in ohranitve morskega okolja vključno z arheološko dediščino in v skladu z določbami XII. dela Konvencije Združenih narodov o pomorskem mednarodnem pravu.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(2) V zaščitni ekološki coni veljajo tudi za ladje, ki plujejo pod tujo zastavo in za tujce, pravni red Republike Slovenije, pravni red Evropske unije in mednarodne pogodbe s področja: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– preprečevanja onesnaževanja morskega okolja, vključno z onesnaževanjem zaradi ladijskega prometa ter odpadnih voda;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– onesnaževanja zaradi odlaganja trdih odpadkov;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– onesnaževanja, ki izvira iz raziskovanja ali izkoriščanja morskega dna ter</a:t>
            </a:r>
          </a:p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– varstva in ohranjanja sesalcev ter drugih živalskih in rastlinskih vrst s ciljem ohranitve celovitosti morskega ekosistema.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323528" y="141277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i="1" dirty="0"/>
              <a:t>7. člen</a:t>
            </a:r>
          </a:p>
          <a:p>
            <a:r>
              <a:rPr lang="sl-SI" sz="2400" dirty="0"/>
              <a:t>Ne glede na suverene pravice Republike Slovenije na območju iz tega zakona uživajo druge države pravice in svobode kot jih zagotavlja mednarodno pravo.</a:t>
            </a:r>
          </a:p>
          <a:p>
            <a:pPr algn="ctr"/>
            <a:r>
              <a:rPr lang="sl-SI" sz="2400" i="1" dirty="0"/>
              <a:t>8. člen</a:t>
            </a:r>
          </a:p>
          <a:p>
            <a:r>
              <a:rPr lang="sl-SI" sz="2400" dirty="0"/>
              <a:t>Podrobnejši način izvrševanja posameznih suverenih pravic in jurisdikcije iz tega zakona se uredi s podzakonskimi predpisi.</a:t>
            </a:r>
          </a:p>
          <a:p>
            <a:pPr algn="ctr"/>
            <a:r>
              <a:rPr lang="sl-SI" sz="2400" i="1" dirty="0"/>
              <a:t>9. člen</a:t>
            </a:r>
          </a:p>
          <a:p>
            <a:r>
              <a:rPr lang="sl-SI" sz="2400" dirty="0"/>
              <a:t>Ta zakon začne veljati naslednji dan po objavi v Uradnem listu Republike Slovenije.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731</Words>
  <Application>Microsoft Office PowerPoint</Application>
  <PresentationFormat>Diaprojekcija na zaslonu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Officeova tema</vt:lpstr>
      <vt:lpstr>Z A K O N   O RAZGLASITVI ZAŠČITNE EKOLOŠKE CONE  IN EPIKONTINENTALNEM PASU REPUBLIKE SLOVENIJE (ZRZECEP), Ur. l. RS, št. 93/2005</vt:lpstr>
      <vt:lpstr>Diapozitiv 2</vt:lpstr>
      <vt:lpstr>Diapozitiv 3</vt:lpstr>
      <vt:lpstr>Diapozitiv 4</vt:lpstr>
      <vt:lpstr>Diapozitiv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A K O N   O RAZGLASITVI ZAŠČITNE EKOLOŠKE CONE  IN EPIKONTINENTALNEM PASU REPUBLIKE SLOVENIJE (ZRZECEP), Ur. l. RS, št. 93/2005</dc:title>
  <dc:creator> </dc:creator>
  <cp:lastModifiedBy> </cp:lastModifiedBy>
  <cp:revision>5</cp:revision>
  <dcterms:created xsi:type="dcterms:W3CDTF">2011-04-19T11:13:18Z</dcterms:created>
  <dcterms:modified xsi:type="dcterms:W3CDTF">2011-04-19T11:39:02Z</dcterms:modified>
</cp:coreProperties>
</file>