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40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300" r:id="rId42"/>
    <p:sldId id="295" r:id="rId43"/>
    <p:sldId id="296" r:id="rId44"/>
    <p:sldId id="297" r:id="rId45"/>
    <p:sldId id="298" r:id="rId46"/>
    <p:sldId id="299" r:id="rId47"/>
    <p:sldId id="301" r:id="rId48"/>
    <p:sldId id="303" r:id="rId49"/>
    <p:sldId id="302" r:id="rId50"/>
    <p:sldId id="304" r:id="rId51"/>
    <p:sldId id="305" r:id="rId52"/>
    <p:sldId id="306" r:id="rId53"/>
    <p:sldId id="307" r:id="rId54"/>
    <p:sldId id="308" r:id="rId55"/>
    <p:sldId id="403" r:id="rId56"/>
    <p:sldId id="402" r:id="rId57"/>
    <p:sldId id="401" r:id="rId58"/>
    <p:sldId id="309" r:id="rId59"/>
    <p:sldId id="310" r:id="rId60"/>
    <p:sldId id="311" r:id="rId61"/>
    <p:sldId id="312" r:id="rId62"/>
    <p:sldId id="313" r:id="rId63"/>
    <p:sldId id="419" r:id="rId64"/>
    <p:sldId id="314" r:id="rId65"/>
    <p:sldId id="315" r:id="rId66"/>
    <p:sldId id="316" r:id="rId67"/>
    <p:sldId id="317" r:id="rId68"/>
    <p:sldId id="318" r:id="rId69"/>
    <p:sldId id="319" r:id="rId70"/>
    <p:sldId id="320" r:id="rId71"/>
    <p:sldId id="321" r:id="rId72"/>
    <p:sldId id="322" r:id="rId73"/>
    <p:sldId id="323" r:id="rId74"/>
    <p:sldId id="394" r:id="rId75"/>
    <p:sldId id="410" r:id="rId76"/>
    <p:sldId id="324" r:id="rId77"/>
    <p:sldId id="396" r:id="rId78"/>
    <p:sldId id="397" r:id="rId79"/>
    <p:sldId id="398" r:id="rId80"/>
    <p:sldId id="327" r:id="rId81"/>
    <p:sldId id="328" r:id="rId82"/>
    <p:sldId id="329" r:id="rId83"/>
    <p:sldId id="330" r:id="rId84"/>
    <p:sldId id="331" r:id="rId85"/>
    <p:sldId id="332" r:id="rId86"/>
    <p:sldId id="333" r:id="rId87"/>
    <p:sldId id="334" r:id="rId88"/>
    <p:sldId id="335" r:id="rId89"/>
    <p:sldId id="412" r:id="rId90"/>
    <p:sldId id="414" r:id="rId91"/>
    <p:sldId id="416" r:id="rId92"/>
    <p:sldId id="336" r:id="rId93"/>
    <p:sldId id="337" r:id="rId94"/>
    <p:sldId id="338" r:id="rId95"/>
    <p:sldId id="339" r:id="rId96"/>
    <p:sldId id="340" r:id="rId97"/>
    <p:sldId id="341" r:id="rId98"/>
    <p:sldId id="342" r:id="rId99"/>
    <p:sldId id="343" r:id="rId100"/>
    <p:sldId id="344" r:id="rId101"/>
    <p:sldId id="345" r:id="rId102"/>
    <p:sldId id="346" r:id="rId103"/>
    <p:sldId id="347" r:id="rId104"/>
    <p:sldId id="348" r:id="rId105"/>
    <p:sldId id="349" r:id="rId106"/>
    <p:sldId id="350" r:id="rId107"/>
    <p:sldId id="351" r:id="rId108"/>
    <p:sldId id="352" r:id="rId109"/>
    <p:sldId id="353" r:id="rId110"/>
    <p:sldId id="354" r:id="rId111"/>
    <p:sldId id="355" r:id="rId112"/>
    <p:sldId id="356" r:id="rId113"/>
    <p:sldId id="357" r:id="rId114"/>
    <p:sldId id="358" r:id="rId115"/>
    <p:sldId id="359" r:id="rId116"/>
    <p:sldId id="360" r:id="rId117"/>
    <p:sldId id="361" r:id="rId118"/>
    <p:sldId id="362" r:id="rId119"/>
    <p:sldId id="363" r:id="rId120"/>
    <p:sldId id="364" r:id="rId121"/>
    <p:sldId id="365" r:id="rId122"/>
    <p:sldId id="366" r:id="rId123"/>
    <p:sldId id="367" r:id="rId124"/>
    <p:sldId id="368" r:id="rId125"/>
    <p:sldId id="369" r:id="rId126"/>
    <p:sldId id="370" r:id="rId127"/>
    <p:sldId id="371" r:id="rId128"/>
    <p:sldId id="372" r:id="rId129"/>
    <p:sldId id="373" r:id="rId130"/>
    <p:sldId id="374" r:id="rId131"/>
    <p:sldId id="375" r:id="rId132"/>
    <p:sldId id="376" r:id="rId133"/>
    <p:sldId id="377" r:id="rId134"/>
    <p:sldId id="378" r:id="rId135"/>
    <p:sldId id="379" r:id="rId136"/>
    <p:sldId id="380" r:id="rId137"/>
    <p:sldId id="381" r:id="rId138"/>
    <p:sldId id="382" r:id="rId139"/>
    <p:sldId id="383" r:id="rId140"/>
    <p:sldId id="384" r:id="rId141"/>
    <p:sldId id="385" r:id="rId142"/>
    <p:sldId id="386" r:id="rId143"/>
    <p:sldId id="387" r:id="rId144"/>
    <p:sldId id="388" r:id="rId145"/>
    <p:sldId id="417" r:id="rId146"/>
    <p:sldId id="418" r:id="rId147"/>
    <p:sldId id="391" r:id="rId148"/>
    <p:sldId id="392" r:id="rId149"/>
    <p:sldId id="393" r:id="rId150"/>
    <p:sldId id="404" r:id="rId15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6" autoAdjust="0"/>
  </p:normalViewPr>
  <p:slideViewPr>
    <p:cSldViewPr>
      <p:cViewPr varScale="1">
        <p:scale>
          <a:sx n="69" d="100"/>
          <a:sy n="69" d="100"/>
        </p:scale>
        <p:origin x="-1110" y="-108"/>
      </p:cViewPr>
      <p:guideLst>
        <p:guide orient="horz" pos="2160"/>
        <p:guide pos="2880"/>
      </p:guideLst>
    </p:cSldViewPr>
  </p:slideViewPr>
  <p:outlineViewPr>
    <p:cViewPr>
      <p:scale>
        <a:sx n="33" d="100"/>
        <a:sy n="33" d="100"/>
      </p:scale>
      <p:origin x="0" y="255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7340DE33-0C44-43ED-8F10-0FECA9172D55}" type="datetimeFigureOut">
              <a:rPr lang="sl-SI"/>
              <a:pPr>
                <a:defRPr/>
              </a:pPr>
              <a:t>17.5.2016</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329EA190-2636-49F7-A12E-3011BEF87D09}" type="slidenum">
              <a:rPr lang="sl-SI"/>
              <a:pPr>
                <a:defRPr/>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FA945B5F-1CF5-4C74-82A2-5FB0615A0A14}" type="datetimeFigureOut">
              <a:rPr lang="sl-SI"/>
              <a:pPr>
                <a:defRPr/>
              </a:pPr>
              <a:t>17.5.2016</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7345CB62-98FC-4746-A84A-6E297F70FB46}" type="slidenum">
              <a:rPr lang="sl-SI"/>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53883855-779C-4EF2-92F2-77D433BD504F}" type="datetimeFigureOut">
              <a:rPr lang="sl-SI"/>
              <a:pPr>
                <a:defRPr/>
              </a:pPr>
              <a:t>17.5.2016</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708BE9A7-9045-4A67-8C11-04EE9B7927CF}"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F478AE9C-409D-4210-BE57-D9BDBF4D90DB}" type="datetimeFigureOut">
              <a:rPr lang="sl-SI"/>
              <a:pPr>
                <a:defRPr/>
              </a:pPr>
              <a:t>17.5.2016</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03A558DC-106F-4C18-8CA4-972C036CF335}" type="slidenum">
              <a:rPr lang="sl-SI"/>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pPr>
              <a:defRPr/>
            </a:pPr>
            <a:fld id="{3ABAE582-F49C-4F7F-ACAF-A6604ED50152}" type="datetimeFigureOut">
              <a:rPr lang="sl-SI"/>
              <a:pPr>
                <a:defRPr/>
              </a:pPr>
              <a:t>17.5.2016</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7F852F07-A434-4DC8-8D45-35A5CF58E236}" type="slidenum">
              <a:rPr lang="sl-SI"/>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DEED9902-2A6B-43AD-BC44-FDC163118DC0}" type="datetimeFigureOut">
              <a:rPr lang="sl-SI"/>
              <a:pPr>
                <a:defRPr/>
              </a:pPr>
              <a:t>17.5.2016</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7C4C35A8-468E-4237-95AB-EAC4086B80F1}"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DF601F17-8C02-4316-BCBC-9F37002CE8A3}" type="datetimeFigureOut">
              <a:rPr lang="sl-SI"/>
              <a:pPr>
                <a:defRPr/>
              </a:pPr>
              <a:t>17.5.2016</a:t>
            </a:fld>
            <a:endParaRPr lang="sl-SI"/>
          </a:p>
        </p:txBody>
      </p:sp>
      <p:sp>
        <p:nvSpPr>
          <p:cNvPr id="8" name="Ograda noge 4"/>
          <p:cNvSpPr>
            <a:spLocks noGrp="1"/>
          </p:cNvSpPr>
          <p:nvPr>
            <p:ph type="ftr" sz="quarter" idx="11"/>
          </p:nvPr>
        </p:nvSpPr>
        <p:spPr/>
        <p:txBody>
          <a:bodyPr/>
          <a:lstStyle>
            <a:lvl1pPr>
              <a:defRPr/>
            </a:lvl1pPr>
          </a:lstStyle>
          <a:p>
            <a:pPr>
              <a:defRPr/>
            </a:pPr>
            <a:endParaRPr lang="sl-SI"/>
          </a:p>
        </p:txBody>
      </p:sp>
      <p:sp>
        <p:nvSpPr>
          <p:cNvPr id="9" name="Ograda številke diapozitiva 5"/>
          <p:cNvSpPr>
            <a:spLocks noGrp="1"/>
          </p:cNvSpPr>
          <p:nvPr>
            <p:ph type="sldNum" sz="quarter" idx="12"/>
          </p:nvPr>
        </p:nvSpPr>
        <p:spPr/>
        <p:txBody>
          <a:bodyPr/>
          <a:lstStyle>
            <a:lvl1pPr>
              <a:defRPr/>
            </a:lvl1pPr>
          </a:lstStyle>
          <a:p>
            <a:pPr>
              <a:defRPr/>
            </a:pPr>
            <a:fld id="{87BB41B1-D35E-4E6B-A9A0-23AB859C7266}"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A616DB07-18DE-4587-892D-0E93E0D559BC}" type="datetimeFigureOut">
              <a:rPr lang="sl-SI"/>
              <a:pPr>
                <a:defRPr/>
              </a:pPr>
              <a:t>17.5.2016</a:t>
            </a:fld>
            <a:endParaRPr lang="sl-SI"/>
          </a:p>
        </p:txBody>
      </p:sp>
      <p:sp>
        <p:nvSpPr>
          <p:cNvPr id="4" name="Ograda noge 4"/>
          <p:cNvSpPr>
            <a:spLocks noGrp="1"/>
          </p:cNvSpPr>
          <p:nvPr>
            <p:ph type="ftr" sz="quarter" idx="11"/>
          </p:nvPr>
        </p:nvSpPr>
        <p:spPr/>
        <p:txBody>
          <a:bodyPr/>
          <a:lstStyle>
            <a:lvl1pPr>
              <a:defRPr/>
            </a:lvl1pPr>
          </a:lstStyle>
          <a:p>
            <a:pPr>
              <a:defRPr/>
            </a:pPr>
            <a:endParaRPr lang="sl-SI"/>
          </a:p>
        </p:txBody>
      </p:sp>
      <p:sp>
        <p:nvSpPr>
          <p:cNvPr id="5" name="Ograda številke diapozitiva 5"/>
          <p:cNvSpPr>
            <a:spLocks noGrp="1"/>
          </p:cNvSpPr>
          <p:nvPr>
            <p:ph type="sldNum" sz="quarter" idx="12"/>
          </p:nvPr>
        </p:nvSpPr>
        <p:spPr/>
        <p:txBody>
          <a:bodyPr/>
          <a:lstStyle>
            <a:lvl1pPr>
              <a:defRPr/>
            </a:lvl1pPr>
          </a:lstStyle>
          <a:p>
            <a:pPr>
              <a:defRPr/>
            </a:pPr>
            <a:fld id="{ECA114E7-7EA6-4B95-B740-06463091CD80}"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2E590552-05C7-4318-A75B-287DC8BC359E}" type="datetimeFigureOut">
              <a:rPr lang="sl-SI"/>
              <a:pPr>
                <a:defRPr/>
              </a:pPr>
              <a:t>17.5.2016</a:t>
            </a:fld>
            <a:endParaRPr lang="sl-SI"/>
          </a:p>
        </p:txBody>
      </p:sp>
      <p:sp>
        <p:nvSpPr>
          <p:cNvPr id="3" name="Ograda noge 4"/>
          <p:cNvSpPr>
            <a:spLocks noGrp="1"/>
          </p:cNvSpPr>
          <p:nvPr>
            <p:ph type="ftr" sz="quarter" idx="11"/>
          </p:nvPr>
        </p:nvSpPr>
        <p:spPr/>
        <p:txBody>
          <a:bodyPr/>
          <a:lstStyle>
            <a:lvl1pPr>
              <a:defRPr/>
            </a:lvl1pPr>
          </a:lstStyle>
          <a:p>
            <a:pPr>
              <a:defRPr/>
            </a:pPr>
            <a:endParaRPr lang="sl-SI"/>
          </a:p>
        </p:txBody>
      </p:sp>
      <p:sp>
        <p:nvSpPr>
          <p:cNvPr id="4" name="Ograda številke diapozitiva 5"/>
          <p:cNvSpPr>
            <a:spLocks noGrp="1"/>
          </p:cNvSpPr>
          <p:nvPr>
            <p:ph type="sldNum" sz="quarter" idx="12"/>
          </p:nvPr>
        </p:nvSpPr>
        <p:spPr/>
        <p:txBody>
          <a:bodyPr/>
          <a:lstStyle>
            <a:lvl1pPr>
              <a:defRPr/>
            </a:lvl1pPr>
          </a:lstStyle>
          <a:p>
            <a:pPr>
              <a:defRPr/>
            </a:pPr>
            <a:fld id="{9BA01023-9CF6-49AD-B0CA-02BEAFA70120}"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B3653974-D2A7-4301-8D0B-59397D3D0BF2}" type="datetimeFigureOut">
              <a:rPr lang="sl-SI"/>
              <a:pPr>
                <a:defRPr/>
              </a:pPr>
              <a:t>17.5.2016</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A1B27BB1-F37B-4672-92D3-D3FF02500F9B}"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0B6DF1AC-8677-42AA-A073-35AD90917CF5}" type="datetimeFigureOut">
              <a:rPr lang="sl-SI"/>
              <a:pPr>
                <a:defRPr/>
              </a:pPr>
              <a:t>17.5.2016</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B0C5D76E-C0BC-433D-9958-BDDD2262EBAE}"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grada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027" name="Ograda besedil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F4E23B-3A75-4D47-84BC-AB3746EFFC6E}" type="datetimeFigureOut">
              <a:rPr lang="sl-SI"/>
              <a:pPr>
                <a:defRPr/>
              </a:pPr>
              <a:t>17.5.2016</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8DDAB1A-A10A-43F9-BDE5-1E3045E7FF82}"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8" Type="http://schemas.openxmlformats.org/officeDocument/2006/relationships/hyperlink" Target="https://www.itlos.org/the-tribunal/members/judge-jose-luis-jesus/" TargetMode="External"/><Relationship Id="rId3" Type="http://schemas.openxmlformats.org/officeDocument/2006/relationships/hyperlink" Target="https://www.itlos.org/the-tribunal/members/the-tribunal/members/vice-president-boualem-bouguetaia/" TargetMode="External"/><Relationship Id="rId7" Type="http://schemas.openxmlformats.org/officeDocument/2006/relationships/hyperlink" Target="https://www.itlos.org/the-tribunal/members/judge-tafsir-malick-ndiaye/" TargetMode="External"/><Relationship Id="rId12" Type="http://schemas.openxmlformats.org/officeDocument/2006/relationships/hyperlink" Target="https://www.itlos.org/the-tribunal/members/judge-shunji-yanai/" TargetMode="External"/><Relationship Id="rId2" Type="http://schemas.openxmlformats.org/officeDocument/2006/relationships/hyperlink" Target="https://www.itlos.org/the-tribunal/members/the-tribunal/members/president-vladimir-vladimirovich-golitsyn/" TargetMode="External"/><Relationship Id="rId1" Type="http://schemas.openxmlformats.org/officeDocument/2006/relationships/slideLayout" Target="../slideLayouts/slideLayout2.xml"/><Relationship Id="rId6" Type="http://schemas.openxmlformats.org/officeDocument/2006/relationships/hyperlink" Target="https://www.itlos.org/the-tribunal/members/judge-ruediger-wolfrum/" TargetMode="External"/><Relationship Id="rId11" Type="http://schemas.openxmlformats.org/officeDocument/2006/relationships/hyperlink" Target="https://www.itlos.org/the-tribunal/members/judge-stanislaw-pawlak/" TargetMode="External"/><Relationship Id="rId5" Type="http://schemas.openxmlformats.org/officeDocument/2006/relationships/hyperlink" Target="https://www.itlos.org/the-tribunal/members/judge-joseph-akl/" TargetMode="External"/><Relationship Id="rId10" Type="http://schemas.openxmlformats.org/officeDocument/2006/relationships/hyperlink" Target="https://www.itlos.org/the-tribunal/members/judge-anthony-lucky/" TargetMode="External"/><Relationship Id="rId4" Type="http://schemas.openxmlformats.org/officeDocument/2006/relationships/hyperlink" Target="https://www.itlos.org/the-tribunal/members/judge-p-chandrasekhara-rao/" TargetMode="External"/><Relationship Id="rId9" Type="http://schemas.openxmlformats.org/officeDocument/2006/relationships/hyperlink" Target="https://www.itlos.org/the-tribunal/members/judge-jean-pierre-cot/" TargetMode="External"/></Relationships>
</file>

<file path=ppt/slides/_rels/slide146.xml.rels><?xml version="1.0" encoding="UTF-8" standalone="yes"?>
<Relationships xmlns="http://schemas.openxmlformats.org/package/2006/relationships"><Relationship Id="rId8" Type="http://schemas.openxmlformats.org/officeDocument/2006/relationships/hyperlink" Target="https://www.itlos.org/the-tribunal/members/judge-markiyan-z-kulyk/" TargetMode="External"/><Relationship Id="rId3" Type="http://schemas.openxmlformats.org/officeDocument/2006/relationships/hyperlink" Target="https://www.itlos.org/the-tribunal/members/judge-albert-j-hoffmann/" TargetMode="External"/><Relationship Id="rId7" Type="http://schemas.openxmlformats.org/officeDocument/2006/relationships/hyperlink" Target="https://www.itlos.org/the-tribunal/members/judge-david-joseph-attard/" TargetMode="External"/><Relationship Id="rId2" Type="http://schemas.openxmlformats.org/officeDocument/2006/relationships/hyperlink" Target="https://www.itlos.org/the-tribunal/members/judge-james-l-kateka/" TargetMode="External"/><Relationship Id="rId1" Type="http://schemas.openxmlformats.org/officeDocument/2006/relationships/slideLayout" Target="../slideLayouts/slideLayout2.xml"/><Relationship Id="rId6" Type="http://schemas.openxmlformats.org/officeDocument/2006/relationships/hyperlink" Target="https://www.itlos.org/the-tribunal/members/judge-elsa-kelly/" TargetMode="External"/><Relationship Id="rId11" Type="http://schemas.openxmlformats.org/officeDocument/2006/relationships/hyperlink" Target="https://www.itlos.org/the-tribunal/members/judge-cachapuz-de-medeiros/" TargetMode="External"/><Relationship Id="rId5" Type="http://schemas.openxmlformats.org/officeDocument/2006/relationships/hyperlink" Target="https://www.itlos.org/the-tribunal/members/judge-jin-hyun-paik/" TargetMode="External"/><Relationship Id="rId10" Type="http://schemas.openxmlformats.org/officeDocument/2006/relationships/hyperlink" Target="https://www.itlos.org/the-tribunal/members/judge-tomas-heidar/" TargetMode="External"/><Relationship Id="rId4" Type="http://schemas.openxmlformats.org/officeDocument/2006/relationships/hyperlink" Target="https://www.itlos.org/the-tribunal/members/judge-zhiguo-gao/" TargetMode="External"/><Relationship Id="rId9" Type="http://schemas.openxmlformats.org/officeDocument/2006/relationships/hyperlink" Target="https://www.itlos.org/the-tribunal/members/judge-alonso-gomez-robledo/"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hyperlink" Target="https://www.itlos.org/index.php?id=222&amp;L=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www.itlos.org/cases/list-of-cases/case-no-24/" TargetMode="External"/><Relationship Id="rId2" Type="http://schemas.openxmlformats.org/officeDocument/2006/relationships/hyperlink" Target="https://www.itlos.org/index.php?id=252&amp;L=0" TargetMode="External"/><Relationship Id="rId1" Type="http://schemas.openxmlformats.org/officeDocument/2006/relationships/slideLayout" Target="../slideLayouts/slideLayout2.xml"/><Relationship Id="rId4" Type="http://schemas.openxmlformats.org/officeDocument/2006/relationships/hyperlink" Target="https://www.itlos.org/cases/list-of-cases/case-no-2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upload.wikimedia.org/wikipedia/commons/d/d6/MessinaStrait-EO.JPG"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Naslov 1"/>
          <p:cNvSpPr>
            <a:spLocks noGrp="1"/>
          </p:cNvSpPr>
          <p:nvPr>
            <p:ph type="ctrTitle"/>
          </p:nvPr>
        </p:nvSpPr>
        <p:spPr/>
        <p:txBody>
          <a:bodyPr/>
          <a:lstStyle/>
          <a:p>
            <a:pPr eaLnBrk="1" hangingPunct="1"/>
            <a:r>
              <a:rPr lang="sl-SI" sz="2400" b="1" dirty="0" smtClean="0"/>
              <a:t>Prof. dr. </a:t>
            </a:r>
            <a:r>
              <a:rPr lang="sl-SI" sz="2400" b="1" smtClean="0"/>
              <a:t>Mirjam Škrk</a:t>
            </a:r>
            <a:br>
              <a:rPr lang="sl-SI" sz="2400" b="1" smtClean="0"/>
            </a:br>
            <a:r>
              <a:rPr lang="sl-SI" sz="2400" b="1" dirty="0" smtClean="0"/>
              <a:t>PRAVO </a:t>
            </a:r>
            <a:r>
              <a:rPr lang="sl-SI" sz="2400" b="1" dirty="0" smtClean="0"/>
              <a:t>MORJA, POMORSKO MEDNARODNO PRAVO,</a:t>
            </a:r>
            <a:r>
              <a:rPr lang="sl-SI" sz="2400" dirty="0" smtClean="0"/>
              <a:t/>
            </a:r>
            <a:br>
              <a:rPr lang="sl-SI" sz="2400" dirty="0" smtClean="0"/>
            </a:br>
            <a:r>
              <a:rPr lang="sl-SI" sz="2400" b="1" dirty="0" smtClean="0"/>
              <a:t>LAW OF THE SEA (angl.), DROIT DE LA MER (franc.), PRAVO MORA (hrv.)</a:t>
            </a:r>
            <a:endParaRPr lang="sl-SI" sz="2400" dirty="0" smtClean="0"/>
          </a:p>
        </p:txBody>
      </p:sp>
      <p:sp>
        <p:nvSpPr>
          <p:cNvPr id="3" name="Podnaslov 2"/>
          <p:cNvSpPr>
            <a:spLocks noGrp="1"/>
          </p:cNvSpPr>
          <p:nvPr>
            <p:ph type="subTitle" idx="1"/>
          </p:nvPr>
        </p:nvSpPr>
        <p:spPr/>
        <p:txBody>
          <a:bodyPr rtlCol="0">
            <a:normAutofit fontScale="92500" lnSpcReduction="10000"/>
          </a:bodyPr>
          <a:lstStyle/>
          <a:p>
            <a:pPr eaLnBrk="1" fontAlgn="auto" hangingPunct="1">
              <a:spcAft>
                <a:spcPts val="0"/>
              </a:spcAft>
              <a:buFont typeface="Arial" pitchFamily="34" charset="0"/>
              <a:buNone/>
              <a:defRPr/>
            </a:pPr>
            <a:r>
              <a:rPr lang="sl-SI" dirty="0"/>
              <a:t>Del mednarodnega (javnega) prava (natančneje pod objekti mednarodnega prava), danes je uveljavljen kot samostojni pravni predmet </a:t>
            </a:r>
          </a:p>
          <a:p>
            <a:pPr eaLnBrk="1" fontAlgn="auto" hangingPunct="1">
              <a:spcAft>
                <a:spcPts val="0"/>
              </a:spcAft>
              <a:buFont typeface="Arial" pitchFamily="34" charset="0"/>
              <a:buNone/>
              <a:defRPr/>
            </a:pPr>
            <a:endParaRPr lang="sl-S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ormAutofit fontScale="90000"/>
          </a:bodyPr>
          <a:lstStyle/>
          <a:p>
            <a:pPr eaLnBrk="1" fontAlgn="auto" hangingPunct="1">
              <a:spcAft>
                <a:spcPts val="0"/>
              </a:spcAft>
              <a:defRPr/>
            </a:pPr>
            <a:r>
              <a:rPr lang="sl-SI" sz="3100" b="1" dirty="0"/>
              <a:t>UNCLOS I (UN CONFERENCE ON THE LAW OF THE SEA)</a:t>
            </a:r>
            <a:r>
              <a:rPr lang="sl-SI" dirty="0"/>
              <a:t/>
            </a:r>
            <a:br>
              <a:rPr lang="sl-SI" dirty="0"/>
            </a:br>
            <a:endParaRPr lang="sl-SI" dirty="0"/>
          </a:p>
        </p:txBody>
      </p:sp>
      <p:sp>
        <p:nvSpPr>
          <p:cNvPr id="3" name="Ograda vsebine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sl-SI" dirty="0"/>
              <a:t>Znaten del pravil pomorskega mednarodnega prava je bil kodificiran na prvi konferenci ZN o pomorskem mednarodnem pravu (</a:t>
            </a:r>
            <a:r>
              <a:rPr lang="sl-SI" dirty="0" err="1"/>
              <a:t>United</a:t>
            </a:r>
            <a:r>
              <a:rPr lang="sl-SI" dirty="0"/>
              <a:t> </a:t>
            </a:r>
            <a:r>
              <a:rPr lang="sl-SI" dirty="0" err="1"/>
              <a:t>Nations</a:t>
            </a:r>
            <a:r>
              <a:rPr lang="sl-SI" dirty="0"/>
              <a:t> </a:t>
            </a:r>
            <a:r>
              <a:rPr lang="sl-SI" dirty="0" err="1"/>
              <a:t>Conference</a:t>
            </a:r>
            <a:r>
              <a:rPr lang="sl-SI" dirty="0"/>
              <a:t> on </a:t>
            </a:r>
            <a:r>
              <a:rPr lang="sl-SI" dirty="0" err="1"/>
              <a:t>the</a:t>
            </a:r>
            <a:r>
              <a:rPr lang="sl-SI" dirty="0"/>
              <a:t> </a:t>
            </a:r>
            <a:r>
              <a:rPr lang="sl-SI" dirty="0" err="1"/>
              <a:t>Law</a:t>
            </a:r>
            <a:r>
              <a:rPr lang="sl-SI" dirty="0"/>
              <a:t> </a:t>
            </a:r>
            <a:r>
              <a:rPr lang="sl-SI" dirty="0" err="1"/>
              <a:t>of</a:t>
            </a:r>
            <a:r>
              <a:rPr lang="sl-SI" dirty="0"/>
              <a:t> </a:t>
            </a:r>
            <a:r>
              <a:rPr lang="sl-SI" dirty="0" err="1"/>
              <a:t>he</a:t>
            </a:r>
            <a:r>
              <a:rPr lang="sl-SI" dirty="0"/>
              <a:t> </a:t>
            </a:r>
            <a:r>
              <a:rPr lang="sl-SI" dirty="0" err="1"/>
              <a:t>Sea</a:t>
            </a:r>
            <a:r>
              <a:rPr lang="sl-SI" dirty="0"/>
              <a:t> - UNCLOS I) leta 1958 v Ženevi. Na podlagi osnutkov besedil, ki jih je pripravila </a:t>
            </a:r>
            <a:r>
              <a:rPr lang="sl-SI" dirty="0" smtClean="0"/>
              <a:t>KMP, </a:t>
            </a:r>
            <a:r>
              <a:rPr lang="sl-SI" dirty="0"/>
              <a:t>so na tej konferenci sprejeli štiri konvencije: Konvencijo o teritorialnem morju in zunanjem pasu, Konvencijo o odprtem morju, Konvencijo o ribolovu in ohranitvi živih naravnih bogastev odprtega morja in Konvencijo </a:t>
            </a:r>
            <a:r>
              <a:rPr lang="sl-SI" dirty="0" smtClean="0"/>
              <a:t>o epikontinentalnem </a:t>
            </a:r>
            <a:r>
              <a:rPr lang="sl-SI" dirty="0"/>
              <a:t>pasu.</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p:txBody>
          <a:bodyPr/>
          <a:lstStyle/>
          <a:p>
            <a:endParaRPr lang="sl-SI" smtClean="0"/>
          </a:p>
        </p:txBody>
      </p:sp>
      <p:sp>
        <p:nvSpPr>
          <p:cNvPr id="103426" name="Rectangle 3"/>
          <p:cNvSpPr>
            <a:spLocks noGrp="1"/>
          </p:cNvSpPr>
          <p:nvPr>
            <p:ph type="body" idx="1"/>
          </p:nvPr>
        </p:nvSpPr>
        <p:spPr/>
        <p:txBody>
          <a:bodyPr/>
          <a:lstStyle/>
          <a:p>
            <a:pPr>
              <a:lnSpc>
                <a:spcPct val="80000"/>
              </a:lnSpc>
            </a:pPr>
            <a:r>
              <a:rPr lang="sl-SI" sz="1800" b="1" smtClean="0"/>
              <a:t>Jamajška konvencija</a:t>
            </a:r>
            <a:r>
              <a:rPr lang="sl-SI" sz="1800" smtClean="0"/>
              <a:t> v nekoliko spremenjenem vrstnem redu dodaja naštetim svobodam še dve svobodi. Njen 87/1 člen kot svobode odprtega morja med drugim našteva:</a:t>
            </a:r>
          </a:p>
          <a:p>
            <a:pPr>
              <a:lnSpc>
                <a:spcPct val="80000"/>
              </a:lnSpc>
            </a:pPr>
            <a:r>
              <a:rPr lang="sl-SI" sz="1800" smtClean="0"/>
              <a:t>- svobodo plovbe,</a:t>
            </a:r>
          </a:p>
          <a:p>
            <a:pPr>
              <a:lnSpc>
                <a:spcPct val="80000"/>
              </a:lnSpc>
            </a:pPr>
            <a:r>
              <a:rPr lang="sl-SI" sz="1800" smtClean="0"/>
              <a:t>- svobodo preleta,</a:t>
            </a:r>
          </a:p>
          <a:p>
            <a:pPr>
              <a:lnSpc>
                <a:spcPct val="80000"/>
              </a:lnSpc>
            </a:pPr>
            <a:r>
              <a:rPr lang="sl-SI" sz="1800" smtClean="0"/>
              <a:t>- svobodo polaganja kablov in cevovodov, pod pogoji VI. poglavja Konvencije, ki se nanaša na epikontinentalni pas. /Konvencija v 112 členu določa, da imajo vse države pravico do polaganja podmorskih kablov in cevovodov na dno odprtega morja zunaj epikontinentalnega pasu, pri čemer so dolžne upoštevati že obstoječe kable in cevovode (drugi odstavek). Gre torej za pravico do polaganja kablov in cevovodov v mednarodni coni in ni povsem jasno, zakaj ni našteta med svobodami odprtega morja./</a:t>
            </a:r>
          </a:p>
          <a:p>
            <a:pPr>
              <a:lnSpc>
                <a:spcPct val="80000"/>
              </a:lnSpc>
            </a:pPr>
            <a:r>
              <a:rPr lang="sl-SI" sz="1800" smtClean="0"/>
              <a:t>- svobodo postavljati umetne otoke in druge naprave, dovoljene po mednarodnem pravu, pod pogoji VI. poglavja Konvencije (epikontinentalni pas),</a:t>
            </a:r>
          </a:p>
          <a:p>
            <a:pPr>
              <a:lnSpc>
                <a:spcPct val="80000"/>
              </a:lnSpc>
            </a:pPr>
            <a:r>
              <a:rPr lang="sl-SI" sz="1800" smtClean="0"/>
              <a:t>- svobodo ribolova, upoštevajoč oddelek 2, ki se nanaša na ohranitev in razpolaganje z živimi naravnimi bogastvi odprtega morja in </a:t>
            </a:r>
          </a:p>
          <a:p>
            <a:pPr>
              <a:lnSpc>
                <a:spcPct val="80000"/>
              </a:lnSpc>
            </a:pPr>
            <a:r>
              <a:rPr lang="sl-SI" sz="1800" smtClean="0"/>
              <a:t>- svobodo znanstvenega raziskovanja, pod pogoji VI. poglavja (epikontinentalni pas) in XIII. poglavja Konvencije (znanstveno raziskovanje morja).</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p:cNvSpPr>
          <p:nvPr>
            <p:ph type="title"/>
          </p:nvPr>
        </p:nvSpPr>
        <p:spPr/>
        <p:txBody>
          <a:bodyPr/>
          <a:lstStyle/>
          <a:p>
            <a:r>
              <a:rPr lang="sl-SI" sz="4000" b="1" smtClean="0"/>
              <a:t>PRAVILO DRŽAVE LADJINE ZASTAVE</a:t>
            </a:r>
          </a:p>
        </p:txBody>
      </p:sp>
      <p:sp>
        <p:nvSpPr>
          <p:cNvPr id="104450" name="Rectangle 3"/>
          <p:cNvSpPr>
            <a:spLocks noGrp="1"/>
          </p:cNvSpPr>
          <p:nvPr>
            <p:ph type="body" idx="1"/>
          </p:nvPr>
        </p:nvSpPr>
        <p:spPr/>
        <p:txBody>
          <a:bodyPr/>
          <a:lstStyle/>
          <a:p>
            <a:pPr>
              <a:lnSpc>
                <a:spcPct val="80000"/>
              </a:lnSpc>
            </a:pPr>
            <a:r>
              <a:rPr lang="sl-SI" sz="1800" smtClean="0"/>
              <a:t>Ena posledic načela svobode plovbe je, da imajo </a:t>
            </a:r>
            <a:r>
              <a:rPr lang="sl-SI" sz="1800" u="sng" smtClean="0"/>
              <a:t>vse države, ne glede na to, ali imajo morsko obalo ali so brez nje, pravico, da na odprtem morju plovejo ladje pod njihovo zastavo </a:t>
            </a:r>
            <a:r>
              <a:rPr lang="sl-SI" sz="1800" smtClean="0"/>
              <a:t>(4. člen ŽKOM, 90. člen Konvencije). ŽKOM je uveljavila pravilo običajnega mednarodnega prava, da ladja na odprtem morju lahko plove le pod zastavo ene same države in, razen v izrecno predvidenih primerih, spada pod izključno jurisdikcijo te države (6/1. člen). Pravilo, da ladja na odprtem morju spada pod izključno jurisdikcijo države zastave, pod katero plove, je postavilo Stalno meddržavno sodišče v Haagu v zadevi </a:t>
            </a:r>
            <a:r>
              <a:rPr lang="sl-SI" sz="1800" i="1" smtClean="0"/>
              <a:t>Lotus </a:t>
            </a:r>
            <a:r>
              <a:rPr lang="sl-SI" sz="1800" smtClean="0"/>
              <a:t>(1927). </a:t>
            </a:r>
            <a:endParaRPr lang="sl-SI" sz="1800" b="1" smtClean="0"/>
          </a:p>
          <a:p>
            <a:pPr>
              <a:lnSpc>
                <a:spcPct val="80000"/>
              </a:lnSpc>
            </a:pPr>
            <a:r>
              <a:rPr lang="sl-SI" sz="1800" b="1" smtClean="0"/>
              <a:t>Državljansko ladje</a:t>
            </a:r>
            <a:r>
              <a:rPr lang="sl-SI" sz="1800" smtClean="0"/>
              <a:t> (91. Člen UNCLOS) in zahteva po pristni zvezi (genuine link). </a:t>
            </a:r>
            <a:r>
              <a:rPr lang="sl-SI" sz="1800" b="1" smtClean="0"/>
              <a:t>Flags of convenience.</a:t>
            </a:r>
            <a:endParaRPr lang="sl-SI" sz="1800" smtClean="0"/>
          </a:p>
          <a:p>
            <a:pPr>
              <a:lnSpc>
                <a:spcPct val="80000"/>
              </a:lnSpc>
            </a:pPr>
            <a:r>
              <a:rPr lang="sl-SI" sz="1800" smtClean="0"/>
              <a:t>Ladja, ki neupravičeno menja zastave, zgubi pravico sklicevati se na državno pripadnost po katerokoli od teh zastav napram tretji državi in je izenačena z </a:t>
            </a:r>
            <a:r>
              <a:rPr lang="sl-SI" sz="1800" b="1" smtClean="0"/>
              <a:t>apolitsko ladjo</a:t>
            </a:r>
            <a:r>
              <a:rPr lang="sl-SI" sz="1800" smtClean="0"/>
              <a:t>. To pravilo je vključeno v 92. člen Konvencije z naslovom </a:t>
            </a:r>
            <a:r>
              <a:rPr lang="sl-SI" sz="1800" i="1" smtClean="0"/>
              <a:t>Položaj ladij</a:t>
            </a:r>
            <a:r>
              <a:rPr lang="sl-SI" sz="1800" smtClean="0"/>
              <a:t>. </a:t>
            </a:r>
          </a:p>
          <a:p>
            <a:pPr>
              <a:lnSpc>
                <a:spcPct val="80000"/>
              </a:lnSpc>
            </a:pPr>
            <a:r>
              <a:rPr lang="sl-SI" sz="1800" smtClean="0"/>
              <a:t>Konvencija uveljavlja pravilo običajnega mednarodnega prava, da </a:t>
            </a:r>
            <a:r>
              <a:rPr lang="sl-SI" sz="1800" u="sng" smtClean="0"/>
              <a:t>vojaške ladje in državne ladje, ki se uporabljajo v negospodarske namene, uživajo na odprtem morju popolno imuniteto</a:t>
            </a:r>
            <a:r>
              <a:rPr lang="sl-SI" sz="1800" smtClean="0"/>
              <a:t> in zoper njih lahko izvršuje jurisdikcijo le država, pod katere zastavo plovejo (96. člen Konvencije in 9. člen ŽKOM).</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p:cNvSpPr>
          <p:nvPr>
            <p:ph type="title"/>
          </p:nvPr>
        </p:nvSpPr>
        <p:spPr/>
        <p:txBody>
          <a:bodyPr/>
          <a:lstStyle/>
          <a:p>
            <a:r>
              <a:rPr lang="sl-SI" sz="2800" b="1" smtClean="0"/>
              <a:t>IZJEME OD PRAVILA DRŽAVE LADJINE ZASTAVE (DOLOČENE SO TAKSATIVNO!)</a:t>
            </a:r>
          </a:p>
        </p:txBody>
      </p:sp>
      <p:sp>
        <p:nvSpPr>
          <p:cNvPr id="105474" name="Rectangle 3"/>
          <p:cNvSpPr>
            <a:spLocks noGrp="1"/>
          </p:cNvSpPr>
          <p:nvPr>
            <p:ph type="body" idx="1"/>
          </p:nvPr>
        </p:nvSpPr>
        <p:spPr/>
        <p:txBody>
          <a:bodyPr/>
          <a:lstStyle/>
          <a:p>
            <a:pPr>
              <a:lnSpc>
                <a:spcPct val="80000"/>
              </a:lnSpc>
            </a:pPr>
            <a:r>
              <a:rPr lang="sl-SI" sz="2800" smtClean="0"/>
              <a:t>ŽKOM v 22. členu našteva </a:t>
            </a:r>
            <a:r>
              <a:rPr lang="sl-SI" sz="2800" u="sng" smtClean="0"/>
              <a:t>tri izjeme</a:t>
            </a:r>
            <a:r>
              <a:rPr lang="sl-SI" sz="2800" smtClean="0"/>
              <a:t> od pravila, da država na odprtem morju lahko izvršuje nadzor le nad ladjami pod svojo zastavo. Vojaška ladja lahko ustavi in pregleda tujo trgovsko ladjo, če je podan sum: </a:t>
            </a:r>
          </a:p>
          <a:p>
            <a:pPr>
              <a:lnSpc>
                <a:spcPct val="80000"/>
              </a:lnSpc>
            </a:pPr>
            <a:r>
              <a:rPr lang="sl-SI" sz="2800" smtClean="0"/>
              <a:t>da je slednja vpletena v piratstvo;</a:t>
            </a:r>
          </a:p>
          <a:p>
            <a:pPr>
              <a:lnSpc>
                <a:spcPct val="80000"/>
              </a:lnSpc>
            </a:pPr>
            <a:r>
              <a:rPr lang="sl-SI" sz="2800" smtClean="0"/>
              <a:t>da je vpletena v trgovino s sužnji; </a:t>
            </a:r>
          </a:p>
          <a:p>
            <a:pPr>
              <a:lnSpc>
                <a:spcPct val="80000"/>
              </a:lnSpc>
            </a:pPr>
            <a:r>
              <a:rPr lang="sl-SI" sz="2800" smtClean="0"/>
              <a:t>ali, če skriva svojo zastavo ali plove pod tujo zastavo, v resnici pa ima isto državno pripadnost kot vojaška ladja, ki izvršuje nadzor. Nekateri teoretiki med gornje izjeme uvrščajo še </a:t>
            </a:r>
            <a:r>
              <a:rPr lang="sl-SI" sz="2800" u="sng" smtClean="0"/>
              <a:t>pravico do pregona</a:t>
            </a:r>
            <a:r>
              <a:rPr lang="sl-SI" sz="2800" smtClean="0"/>
              <a:t> (23. člen ŽKOM oziroma 111. člen Jamajške konvencije).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p:cNvSpPr>
          <p:nvPr>
            <p:ph type="title"/>
          </p:nvPr>
        </p:nvSpPr>
        <p:spPr/>
        <p:txBody>
          <a:bodyPr/>
          <a:lstStyle/>
          <a:p>
            <a:endParaRPr lang="sl-SI" smtClean="0"/>
          </a:p>
        </p:txBody>
      </p:sp>
      <p:sp>
        <p:nvSpPr>
          <p:cNvPr id="106498" name="Rectangle 3"/>
          <p:cNvSpPr>
            <a:spLocks noGrp="1"/>
          </p:cNvSpPr>
          <p:nvPr>
            <p:ph type="body" idx="1"/>
          </p:nvPr>
        </p:nvSpPr>
        <p:spPr/>
        <p:txBody>
          <a:bodyPr/>
          <a:lstStyle/>
          <a:p>
            <a:pPr>
              <a:lnSpc>
                <a:spcPct val="80000"/>
              </a:lnSpc>
            </a:pPr>
            <a:r>
              <a:rPr lang="sl-SI" sz="1800" b="1" smtClean="0"/>
              <a:t>Prepoved prevoza sužnjev</a:t>
            </a:r>
            <a:r>
              <a:rPr lang="sl-SI" sz="1800" smtClean="0"/>
              <a:t> je zajeta v 99. členu Konvencije (ŽKOM, 13. člen). Zavezuje vse države, da sprejmejo učinkovite ukrepe zaradi preprečevanja in kaznovanja prevoza sužnjev z ladjami pod njihovo zastavo ter da preprečijo nedovoljeno uporabo njihove zastave v ta namen. Suženj, ki se zateče na krov katerekoli ladje, ne glede na to, katero zastavo vije, je </a:t>
            </a:r>
            <a:r>
              <a:rPr lang="sl-SI" sz="1800" i="1" smtClean="0"/>
              <a:t>ipso facto</a:t>
            </a:r>
            <a:r>
              <a:rPr lang="sl-SI" sz="1800" smtClean="0"/>
              <a:t> svoboden.</a:t>
            </a:r>
            <a:endParaRPr lang="sl-SI" sz="1800" b="1" smtClean="0"/>
          </a:p>
          <a:p>
            <a:pPr>
              <a:lnSpc>
                <a:spcPct val="80000"/>
              </a:lnSpc>
            </a:pPr>
            <a:r>
              <a:rPr lang="sl-SI" sz="1800" b="1" smtClean="0"/>
              <a:t>Piratstvo: </a:t>
            </a:r>
            <a:r>
              <a:rPr lang="sl-SI" sz="1800" smtClean="0"/>
              <a:t>V celoti so po ŽKOM povzete določbe Konvencije o piratstvu (primerjaj čl. 100-107 Konvencije in čl. 14-21 ŽKOM). Že po običajnem mednarodnem pravu je priznana pravica vsaki državi, da preganja piratske ladje ne glede na njihovo državno pripadnost in kaznuje pirate ne oziraje se na njihovo državljanstvo. Pravila mednarodnega prava o piratstvu predstavljajo torej izjemo od pravila, da ladja na odprtem morju izvršuje jurisdikcijo le nad ladjami svoje zastave. Pirati so se šteli za </a:t>
            </a:r>
            <a:r>
              <a:rPr lang="sl-SI" sz="1800" i="1" smtClean="0"/>
              <a:t>hostes humani gentes</a:t>
            </a:r>
            <a:r>
              <a:rPr lang="sl-SI" sz="1800" smtClean="0"/>
              <a:t>. Za njihovo preganjanje piratov je uveljavljeno </a:t>
            </a:r>
            <a:r>
              <a:rPr lang="sl-SI" sz="1800" u="sng" smtClean="0"/>
              <a:t>univerzalno načelo</a:t>
            </a:r>
            <a:r>
              <a:rPr lang="sl-SI" sz="1800" smtClean="0"/>
              <a:t>.</a:t>
            </a:r>
          </a:p>
          <a:p>
            <a:pPr>
              <a:lnSpc>
                <a:spcPct val="80000"/>
              </a:lnSpc>
            </a:pPr>
            <a:r>
              <a:rPr lang="sl-SI" sz="1800" smtClean="0"/>
              <a:t>Piratstvo ni mednarodno hudodelstvo in ne spada pod pristojnost MKS, temveč pod pristojnost nacionalnih sodišč. KZ Republike Slovenije uvršča piratstvo v 35. poglavje, med kazniva dejanja zoper človečnost in mednarodno pravo, inkriminirano pa je v 391. členu.</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p:cNvSpPr>
          <p:nvPr>
            <p:ph type="title"/>
          </p:nvPr>
        </p:nvSpPr>
        <p:spPr/>
        <p:txBody>
          <a:bodyPr/>
          <a:lstStyle/>
          <a:p>
            <a:r>
              <a:rPr lang="sl-SI" b="1" smtClean="0"/>
              <a:t>PREGANJANJE PIRATOV</a:t>
            </a:r>
          </a:p>
        </p:txBody>
      </p:sp>
      <p:sp>
        <p:nvSpPr>
          <p:cNvPr id="107522" name="Rectangle 3"/>
          <p:cNvSpPr>
            <a:spLocks noGrp="1"/>
          </p:cNvSpPr>
          <p:nvPr>
            <p:ph type="body" idx="1"/>
          </p:nvPr>
        </p:nvSpPr>
        <p:spPr/>
        <p:txBody>
          <a:bodyPr/>
          <a:lstStyle/>
          <a:p>
            <a:pPr>
              <a:lnSpc>
                <a:spcPct val="80000"/>
              </a:lnSpc>
            </a:pPr>
            <a:r>
              <a:rPr lang="sl-SI" sz="2000" b="1" smtClean="0"/>
              <a:t>Me</a:t>
            </a:r>
            <a:r>
              <a:rPr lang="sl-SI" sz="2000" smtClean="0"/>
              <a:t>dnarodno kaznivo dejanje piratstva je lahko storjeno le na OM in pomeni </a:t>
            </a:r>
            <a:endParaRPr lang="sl-SI" sz="2000" b="1" smtClean="0"/>
          </a:p>
          <a:p>
            <a:pPr>
              <a:lnSpc>
                <a:spcPct val="80000"/>
              </a:lnSpc>
            </a:pPr>
            <a:r>
              <a:rPr lang="sl-SI" sz="2000" b="1" smtClean="0"/>
              <a:t>kakršno koli protipravno uporabo sile, odvzem prostosti ali plenjenje v zasebne namene s strani zasebne ladje ali letala proti drugi ladji ali letalu </a:t>
            </a:r>
            <a:r>
              <a:rPr lang="sl-SI" sz="2000" smtClean="0"/>
              <a:t>(člen 101 Konvencije, </a:t>
            </a:r>
            <a:r>
              <a:rPr lang="sl-SI" sz="2000" b="1" i="1" smtClean="0"/>
              <a:t>Opredelitev piratstva</a:t>
            </a:r>
            <a:r>
              <a:rPr lang="sl-SI" sz="2000" smtClean="0"/>
              <a:t>). Na OM ali na območju zunaj jurisdikcije katerekoli države lahko vojaške ladje ali druge pooblaščene državne ladje ali letala katerekoli države zasežejo piratsko ladjo ali letalo in premoženjem na krovu ter aretirajo pirate. Za sojenje osebam, osumljenim piratstva ter za odločanje o ukrepih zoper piratsko ladjo, letalo ali premoženje je pristojno </a:t>
            </a:r>
            <a:r>
              <a:rPr lang="sl-SI" sz="2000" b="1" smtClean="0"/>
              <a:t>sodišče države zasega</a:t>
            </a:r>
            <a:r>
              <a:rPr lang="sl-SI" sz="2000" smtClean="0"/>
              <a:t> (105. v zvezi s 107. členom Konvencije). Piratstvo je resen (in celo naraščajoč) problem, zlasti v Jugovzhodni Aziji, Južni Ameriki, Vzhodni Afriki, v Indijskem oceanu ter celo v Sredozemskem morju.</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p:cNvSpPr>
          <p:nvPr>
            <p:ph type="title"/>
          </p:nvPr>
        </p:nvSpPr>
        <p:spPr/>
        <p:txBody>
          <a:bodyPr/>
          <a:lstStyle/>
          <a:p>
            <a:r>
              <a:rPr lang="sl-SI" b="1" smtClean="0"/>
              <a:t>UGRABITEV LADJE</a:t>
            </a:r>
          </a:p>
        </p:txBody>
      </p:sp>
      <p:sp>
        <p:nvSpPr>
          <p:cNvPr id="108546" name="Rectangle 3"/>
          <p:cNvSpPr>
            <a:spLocks noGrp="1"/>
          </p:cNvSpPr>
          <p:nvPr>
            <p:ph type="body" idx="1"/>
          </p:nvPr>
        </p:nvSpPr>
        <p:spPr/>
        <p:txBody>
          <a:bodyPr/>
          <a:lstStyle/>
          <a:p>
            <a:pPr>
              <a:lnSpc>
                <a:spcPct val="80000"/>
              </a:lnSpc>
            </a:pPr>
            <a:r>
              <a:rPr lang="sl-SI" sz="2000" smtClean="0"/>
              <a:t>Od piratstva </a:t>
            </a:r>
            <a:r>
              <a:rPr lang="sl-SI" sz="2000" u="sng" smtClean="0"/>
              <a:t>ločimo</a:t>
            </a:r>
            <a:r>
              <a:rPr lang="sl-SI" sz="2000" smtClean="0"/>
              <a:t> ugrabitev ladje, kadar gre </a:t>
            </a:r>
            <a:r>
              <a:rPr lang="sl-SI" sz="2000" u="sng" smtClean="0"/>
              <a:t>za dejanje mednarodnega terorizma</a:t>
            </a:r>
            <a:r>
              <a:rPr lang="sl-SI" sz="2000" smtClean="0"/>
              <a:t>, ki je lahko storjeno tudi v teritorialnem morju ali v območjih pod jurisdikcijo obalnih držav. Do takšnega mednarodnega terorističnega dejanja je prišlo leta 1985, ko je bila v egipčanskem teritorialnem morju ugrabljena italijanska potniška ladja </a:t>
            </a:r>
            <a:r>
              <a:rPr lang="sl-SI" sz="2000" i="1" smtClean="0"/>
              <a:t>Achille Lauro</a:t>
            </a:r>
            <a:r>
              <a:rPr lang="sl-SI" sz="2000" smtClean="0"/>
              <a:t>. Primer je med drugim sprožil sklic diplomatske konference leta 1988 pod okriljem </a:t>
            </a:r>
            <a:r>
              <a:rPr lang="sl-SI" sz="2000" b="1" smtClean="0"/>
              <a:t>IMO (International Maritime Organization)</a:t>
            </a:r>
            <a:r>
              <a:rPr lang="sl-SI" sz="2000" smtClean="0"/>
              <a:t>, na kateri sta bila sprejeta </a:t>
            </a:r>
            <a:r>
              <a:rPr lang="sl-SI" sz="2000" b="1" smtClean="0"/>
              <a:t>Konvencija za preprečevanje nezakonitih dejanj zoper varnost pomorske plovbe (MPNDVP)</a:t>
            </a:r>
            <a:r>
              <a:rPr lang="sl-SI" sz="2000" smtClean="0"/>
              <a:t> ter </a:t>
            </a:r>
            <a:r>
              <a:rPr lang="sl-SI" sz="2000" b="1" smtClean="0"/>
              <a:t>Protokol za preprečevanje nezakonitih dejanj zoper varnost ploščadi, postavljenih na epikontinentalnem pasu (PKPND)</a:t>
            </a:r>
            <a:r>
              <a:rPr lang="sl-SI" sz="2000" smtClean="0"/>
              <a:t>. </a:t>
            </a:r>
          </a:p>
          <a:p>
            <a:pPr>
              <a:lnSpc>
                <a:spcPct val="80000"/>
              </a:lnSpc>
            </a:pPr>
            <a:r>
              <a:rPr lang="sl-SI" sz="2000" smtClean="0"/>
              <a:t>/Oba objavljena v Ur. l. RS, št. 66/03, MP, št. 16/03. Glej tudi KZ RS, člen 320, </a:t>
            </a:r>
            <a:r>
              <a:rPr lang="sl-SI" sz="2000" i="1" smtClean="0"/>
              <a:t>Ugrabitev letala ali ladje</a:t>
            </a:r>
            <a:r>
              <a:rPr lang="sl-SI" sz="2000" smtClean="0"/>
              <a: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p:cNvSpPr>
          <p:nvPr>
            <p:ph type="title"/>
          </p:nvPr>
        </p:nvSpPr>
        <p:spPr/>
        <p:txBody>
          <a:bodyPr/>
          <a:lstStyle/>
          <a:p>
            <a:r>
              <a:rPr lang="sl-SI" sz="4000" b="1" smtClean="0"/>
              <a:t>DRUGE IZJEME PO JAMAJŠKI KONVENCIJI</a:t>
            </a:r>
          </a:p>
        </p:txBody>
      </p:sp>
      <p:sp>
        <p:nvSpPr>
          <p:cNvPr id="109570" name="Rectangle 3"/>
          <p:cNvSpPr>
            <a:spLocks noGrp="1"/>
          </p:cNvSpPr>
          <p:nvPr>
            <p:ph type="body" idx="1"/>
          </p:nvPr>
        </p:nvSpPr>
        <p:spPr/>
        <p:txBody>
          <a:bodyPr/>
          <a:lstStyle/>
          <a:p>
            <a:pPr>
              <a:lnSpc>
                <a:spcPct val="80000"/>
              </a:lnSpc>
            </a:pPr>
            <a:r>
              <a:rPr lang="sl-SI" sz="2000" smtClean="0"/>
              <a:t>Jamajška konvencija poleg naštetih primerov, ki dopuščajo pregled in ustavitev tuje ladje na odprtem morju, našteva še </a:t>
            </a:r>
            <a:r>
              <a:rPr lang="sl-SI" sz="2000" b="1" smtClean="0"/>
              <a:t>nepooblaščeno radio ali TV oddajanje na odprtem morju</a:t>
            </a:r>
            <a:r>
              <a:rPr lang="sl-SI" sz="2000" smtClean="0"/>
              <a:t> (109. člen Konvencije). V čl. 109/3 je določeno, katere države lahko preganjajo ladje in storilce, osumljene nepooblaščenega radio ali TV oddajanja. To so: država ladijske zastave; država registracije instalacije; država, katere državljan je domnevni storilec; država, ki sprejme oddajanje; in država, katere pooblaščeno oddajanje je moteno.</a:t>
            </a:r>
          </a:p>
          <a:p>
            <a:pPr>
              <a:lnSpc>
                <a:spcPct val="80000"/>
              </a:lnSpc>
            </a:pPr>
            <a:r>
              <a:rPr lang="sl-SI" sz="2000" smtClean="0"/>
              <a:t>Prvi odstavek 110. člena določa, da vojaška ladja lahko </a:t>
            </a:r>
            <a:r>
              <a:rPr lang="sl-SI" sz="2000" u="sng" smtClean="0"/>
              <a:t>ustavi</a:t>
            </a:r>
            <a:r>
              <a:rPr lang="sl-SI" sz="2000" smtClean="0"/>
              <a:t> in </a:t>
            </a:r>
            <a:r>
              <a:rPr lang="sl-SI" sz="2000" u="sng" smtClean="0"/>
              <a:t>pregleda</a:t>
            </a:r>
            <a:r>
              <a:rPr lang="sl-SI" sz="2000" smtClean="0"/>
              <a:t> tujo ladjo, z izjemo ladij, ki uživajo imuniteto (tuje vojne ali državne ladje v negospodarske namene), če </a:t>
            </a:r>
            <a:r>
              <a:rPr lang="sl-SI" sz="2000" b="1" smtClean="0"/>
              <a:t>utemeljeno sumi,</a:t>
            </a:r>
            <a:r>
              <a:rPr lang="sl-SI" sz="2000" smtClean="0"/>
              <a:t> da je ladja vpletena v: </a:t>
            </a:r>
            <a:r>
              <a:rPr lang="sl-SI" sz="2000" b="1" smtClean="0"/>
              <a:t>piratstvo</a:t>
            </a:r>
            <a:r>
              <a:rPr lang="sl-SI" sz="2000" smtClean="0"/>
              <a:t>; </a:t>
            </a:r>
            <a:r>
              <a:rPr lang="sl-SI" sz="2000" b="1" smtClean="0"/>
              <a:t>trgovino s sužnji</a:t>
            </a:r>
            <a:r>
              <a:rPr lang="sl-SI" sz="2000" smtClean="0"/>
              <a:t>; </a:t>
            </a:r>
            <a:r>
              <a:rPr lang="sl-SI" sz="2000" b="1" smtClean="0"/>
              <a:t>nepooblaščeno radio ali TV oddajanje</a:t>
            </a:r>
            <a:r>
              <a:rPr lang="sl-SI" sz="2000" smtClean="0"/>
              <a:t>; če gre za </a:t>
            </a:r>
            <a:r>
              <a:rPr lang="sl-SI" sz="2000" b="1" smtClean="0"/>
              <a:t>apolitsko ladjo</a:t>
            </a:r>
            <a:r>
              <a:rPr lang="sl-SI" sz="2000" smtClean="0"/>
              <a:t> in, </a:t>
            </a:r>
            <a:r>
              <a:rPr lang="sl-SI" sz="2000" b="1" smtClean="0"/>
              <a:t>če ladja prikriva državno pripadnost, ki je v resnici ista kot pripadnost vojne ladje, ki izvršuje nadzor.</a:t>
            </a:r>
            <a:endParaRPr lang="sl-SI" sz="2000" smtClean="0"/>
          </a:p>
          <a:p>
            <a:pPr>
              <a:lnSpc>
                <a:spcPct val="80000"/>
              </a:lnSpc>
            </a:pPr>
            <a:r>
              <a:rPr lang="sl-SI" sz="2000" smtClean="0"/>
              <a:t>Poleg tega uveljavlja še</a:t>
            </a:r>
            <a:r>
              <a:rPr lang="sl-SI" sz="2000" b="1" smtClean="0"/>
              <a:t> sodelovanje držav pri zatiranju trgovine z drogami in psihotropičnimi snovmi </a:t>
            </a:r>
            <a:r>
              <a:rPr lang="sl-SI" sz="2000" smtClean="0"/>
              <a:t>(člen 108).</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p:cNvSpPr>
          <p:nvPr>
            <p:ph type="title"/>
          </p:nvPr>
        </p:nvSpPr>
        <p:spPr/>
        <p:txBody>
          <a:bodyPr/>
          <a:lstStyle/>
          <a:p>
            <a:r>
              <a:rPr lang="sl-SI" b="1" smtClean="0"/>
              <a:t>PRAVICA DO PREGONA</a:t>
            </a:r>
          </a:p>
        </p:txBody>
      </p:sp>
      <p:sp>
        <p:nvSpPr>
          <p:cNvPr id="110594" name="Rectangle 3"/>
          <p:cNvSpPr>
            <a:spLocks noGrp="1"/>
          </p:cNvSpPr>
          <p:nvPr>
            <p:ph type="body" idx="1"/>
          </p:nvPr>
        </p:nvSpPr>
        <p:spPr/>
        <p:txBody>
          <a:bodyPr/>
          <a:lstStyle/>
          <a:p>
            <a:pPr>
              <a:lnSpc>
                <a:spcPct val="80000"/>
              </a:lnSpc>
            </a:pPr>
            <a:r>
              <a:rPr lang="sl-SI" sz="2400" smtClean="0"/>
              <a:t>Pravica do pregona je urejena v 111. členu Konvencije in je zastavljena širše kot v ŽKOM. Slednja je po čl. 23/1 omogočala zasledovanje ladje ali zrakoplova zaradi kršitev predpisov obalne države v notranjih morskih vodah, v teritorialnem morju ali v zunanjem pasu zaradi kršitve predpisov, ki so predmet zaščite v tem pasu. Možnost začeti in nadaljevati pregon zaradi kršitev predpisov obalne države v zvezi z izkoriščanjem epikontinentalnega pasu v ženevski kodifikaciji prava morja ni bila predvidena. </a:t>
            </a:r>
          </a:p>
          <a:p>
            <a:pPr>
              <a:lnSpc>
                <a:spcPct val="80000"/>
              </a:lnSpc>
            </a:pPr>
            <a:r>
              <a:rPr lang="sl-SI" sz="2400" smtClean="0"/>
              <a:t>Drugi odstavek 111. člena Jamajške konvencije sedaj določa, da pravica do pregona velja </a:t>
            </a:r>
            <a:r>
              <a:rPr lang="sl-SI" sz="2400" i="1" smtClean="0"/>
              <a:t>mutatis mutandis</a:t>
            </a:r>
            <a:r>
              <a:rPr lang="sl-SI" sz="2400" smtClean="0"/>
              <a:t> tudi za kršitve v izključni ekonomski coni in na epikontinentalnem pasu, vključno z varnostnimi conami okrog naprav za izkoriščanje epikontinentalnega pasu.</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p:cNvSpPr>
          <p:nvPr>
            <p:ph type="title"/>
          </p:nvPr>
        </p:nvSpPr>
        <p:spPr/>
        <p:txBody>
          <a:bodyPr/>
          <a:lstStyle/>
          <a:p>
            <a:r>
              <a:rPr lang="sl-SI" b="1" smtClean="0"/>
              <a:t>DRUGE DOLŽNOSTI</a:t>
            </a:r>
          </a:p>
        </p:txBody>
      </p:sp>
      <p:sp>
        <p:nvSpPr>
          <p:cNvPr id="111618" name="Rectangle 3"/>
          <p:cNvSpPr>
            <a:spLocks noGrp="1"/>
          </p:cNvSpPr>
          <p:nvPr>
            <p:ph type="body" idx="1"/>
          </p:nvPr>
        </p:nvSpPr>
        <p:spPr/>
        <p:txBody>
          <a:bodyPr/>
          <a:lstStyle/>
          <a:p>
            <a:pPr>
              <a:lnSpc>
                <a:spcPct val="90000"/>
              </a:lnSpc>
            </a:pPr>
            <a:r>
              <a:rPr lang="sl-SI" sz="2400" smtClean="0"/>
              <a:t>Tako kot ŽKOM tudi Konvencija zavezuje države, da zahtevajo od poveljnik ladje pod njeno zastavo, da nudijo potrebno </a:t>
            </a:r>
            <a:r>
              <a:rPr lang="sl-SI" sz="2400" b="1" smtClean="0"/>
              <a:t>pomoč</a:t>
            </a:r>
            <a:r>
              <a:rPr lang="sl-SI" sz="2400" smtClean="0"/>
              <a:t> drugim ladjam in posadkam (98. člen Konvencije). Države morajo poskrbeti za odgovarjajoče predpise v primeru </a:t>
            </a:r>
            <a:r>
              <a:rPr lang="sl-SI" sz="2400" b="1" smtClean="0"/>
              <a:t>presekanja ali poškodovanja podmorskih kablov in cevovodov</a:t>
            </a:r>
            <a:r>
              <a:rPr lang="sl-SI" sz="2400" smtClean="0"/>
              <a:t> (113. člen Konvencije), vključno s predpisi o povračilu škode, ki nastane pri polaganju kablov in cevovodov drugemu lastniku že položenega kabla ali cevovoda (člen 114. Konvencije) ter ladji, ki je žrtvovala sidro, mrežo ali drugo ribiško opremo, da je preprečila poškodovanje podmorskega kabla ali cevovoda (člen 115. Konvencije).</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p:cNvSpPr>
          <p:nvPr>
            <p:ph type="title"/>
          </p:nvPr>
        </p:nvSpPr>
        <p:spPr/>
        <p:txBody>
          <a:bodyPr/>
          <a:lstStyle/>
          <a:p>
            <a:r>
              <a:rPr lang="sl-SI" sz="4000" b="1" smtClean="0"/>
              <a:t>DOSTOP DO MORJA DRŽAV BREZ IZHODA NA MORJE</a:t>
            </a:r>
            <a:r>
              <a:rPr lang="sl-SI" sz="4000" smtClean="0"/>
              <a:t> </a:t>
            </a:r>
          </a:p>
        </p:txBody>
      </p:sp>
      <p:sp>
        <p:nvSpPr>
          <p:cNvPr id="112642" name="Rectangle 3"/>
          <p:cNvSpPr>
            <a:spLocks noGrp="1"/>
          </p:cNvSpPr>
          <p:nvPr>
            <p:ph type="body" idx="1"/>
          </p:nvPr>
        </p:nvSpPr>
        <p:spPr/>
        <p:txBody>
          <a:bodyPr/>
          <a:lstStyle/>
          <a:p>
            <a:pPr>
              <a:lnSpc>
                <a:spcPct val="80000"/>
              </a:lnSpc>
            </a:pPr>
            <a:r>
              <a:rPr lang="sl-SI" sz="2000" dirty="0" smtClean="0"/>
              <a:t>Danes je na svetu 45 držav brez izhoda na morje (upoštevaje Kosovo pa 44). Njihovo današnje število je med drugim tudi odraz razpadov nekdanje Sovjetske zveze, nekdanje SFRJ, nekdanje Češkoslovaške in Srbije/Črne gore ter odcepitev (Eritreja od Etiopije, Kosovo od Srbije). ŽKOM je urejala </a:t>
            </a:r>
            <a:r>
              <a:rPr lang="sl-SI" sz="2000" u="sng" dirty="0" smtClean="0"/>
              <a:t>pravico držav brez izhoda na morje do pristopa k morju in tranzita</a:t>
            </a:r>
            <a:r>
              <a:rPr lang="sl-SI" sz="2000" dirty="0" smtClean="0"/>
              <a:t> v 3. členu. Na njegovi podlagi države brez morske obale niso imele neposredne pravice do pristopa in tranzita do morja, temveč je bilo treba za njeno uresničitev skleniti dogovore o tranzitu s sosednjimi oziroma sosednjimi obalnimi državami. Prevoz blaga med državo brez morske obale in morjem je uredila </a:t>
            </a:r>
            <a:r>
              <a:rPr lang="sl-SI" sz="2000" b="1" dirty="0" smtClean="0"/>
              <a:t>Konvencija o tranzitni trgovini držav brez morske obale iz leta 1965</a:t>
            </a:r>
            <a:r>
              <a:rPr lang="sl-SI" sz="2000" dirty="0" smtClean="0"/>
              <a:t>. /Nekdanja SFRJ je bila njena pogodbenica, vendar Slovenija ni notificirala nasledstva k njej Je pa Slovenija nasledila Barcelonsko konvencijo in Statut o svobodi tranzita z dne 21. 4. 1921, ki zavezuje pogodbenice k olajšanju tranzita čez njihovo ozemlje in ne obravnava posebej držav brez morske obale in njihovega tranzita do morja. Službene </a:t>
            </a:r>
            <a:r>
              <a:rPr lang="sl-SI" sz="2000" dirty="0" err="1" smtClean="0"/>
              <a:t>novine</a:t>
            </a:r>
            <a:r>
              <a:rPr lang="sl-SI" sz="2000" dirty="0" smtClean="0"/>
              <a:t> Kraljevine Jugoslavije, št. 148-1, Akt o notifikaciji nasledstva, Ur. list RS, št. 35/92, MP, št. 9/92./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slov 1"/>
          <p:cNvSpPr>
            <a:spLocks noGrp="1"/>
          </p:cNvSpPr>
          <p:nvPr>
            <p:ph type="title"/>
          </p:nvPr>
        </p:nvSpPr>
        <p:spPr/>
        <p:txBody>
          <a:bodyPr/>
          <a:lstStyle/>
          <a:p>
            <a:pPr eaLnBrk="1" hangingPunct="1"/>
            <a:endParaRPr lang="sl-SI" smtClean="0"/>
          </a:p>
        </p:txBody>
      </p:sp>
      <p:sp>
        <p:nvSpPr>
          <p:cNvPr id="22530" name="Ograda vsebine 2"/>
          <p:cNvSpPr>
            <a:spLocks noGrp="1"/>
          </p:cNvSpPr>
          <p:nvPr>
            <p:ph idx="1"/>
          </p:nvPr>
        </p:nvSpPr>
        <p:spPr/>
        <p:txBody>
          <a:bodyPr/>
          <a:lstStyle/>
          <a:p>
            <a:pPr eaLnBrk="1" hangingPunct="1"/>
            <a:r>
              <a:rPr lang="sl-SI" smtClean="0"/>
              <a:t>Nekdanja Jugoslavija je ratificirala vse štiri ženevske konvencije (ŽK). </a:t>
            </a:r>
          </a:p>
          <a:p>
            <a:pPr eaLnBrk="1" hangingPunct="1"/>
            <a:r>
              <a:rPr lang="sl-SI" smtClean="0"/>
              <a:t> </a:t>
            </a:r>
          </a:p>
          <a:p>
            <a:pPr eaLnBrk="1" hangingPunct="1"/>
            <a:r>
              <a:rPr lang="sl-SI" smtClean="0"/>
              <a:t>Slovenija je z aktom o notifikaciji nasledstva nasledila Ženevski konvenciji o teritorialnem morju in zunanjem pasu in o odprtem morju. </a:t>
            </a:r>
          </a:p>
          <a:p>
            <a:pPr eaLnBrk="1" hangingPunct="1"/>
            <a:endParaRPr lang="sl-SI" smtClean="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p:cNvSpPr>
          <p:nvPr>
            <p:ph type="title"/>
          </p:nvPr>
        </p:nvSpPr>
        <p:spPr/>
        <p:txBody>
          <a:bodyPr/>
          <a:lstStyle/>
          <a:p>
            <a:r>
              <a:rPr lang="sl-SI" sz="4000" b="1" smtClean="0"/>
              <a:t>UREDITEV PO JAMAJŠKI KONVENCIJI</a:t>
            </a:r>
          </a:p>
        </p:txBody>
      </p:sp>
      <p:sp>
        <p:nvSpPr>
          <p:cNvPr id="113666" name="Rectangle 3"/>
          <p:cNvSpPr>
            <a:spLocks noGrp="1"/>
          </p:cNvSpPr>
          <p:nvPr>
            <p:ph type="body" idx="1"/>
          </p:nvPr>
        </p:nvSpPr>
        <p:spPr/>
        <p:txBody>
          <a:bodyPr/>
          <a:lstStyle/>
          <a:p>
            <a:pPr>
              <a:lnSpc>
                <a:spcPct val="90000"/>
              </a:lnSpc>
            </a:pPr>
            <a:r>
              <a:rPr lang="sl-SI" sz="2400" smtClean="0"/>
              <a:t>Konvencija ureja pravico držav brez izhoda na morje do pristopa k morju in pravico tranzita v </a:t>
            </a:r>
            <a:r>
              <a:rPr lang="sl-SI" sz="2400" b="1" smtClean="0"/>
              <a:t>X. poglavju</a:t>
            </a:r>
            <a:r>
              <a:rPr lang="sl-SI" sz="2400" smtClean="0"/>
              <a:t>. V čl. 125/1 Konvencije je določeno, da imajo države brez izhoda na morje pravico do pristopa k morju in od njega z namenom izvrševanja pravic, ki jih imajo po Konvenciji, vključno s tistimi, ki se nanašajo na svobode odprtega morja in </a:t>
            </a:r>
            <a:r>
              <a:rPr lang="sl-SI" sz="2400" u="sng" smtClean="0"/>
              <a:t>na skupno dediščino človeštva</a:t>
            </a:r>
            <a:r>
              <a:rPr lang="sl-SI" sz="2400" smtClean="0"/>
              <a:t>. Te države uživajo svobodo tranzita po ozemlju prehodnih (tranzitnih) držav z vsemi prevoznimi sredstvi. Tranzitne države so lahko obalne države ali države brez izhoda na morja, čez ozemlje katerih poteka tranzit /Čl. 124/1b, </a:t>
            </a:r>
            <a:r>
              <a:rPr lang="sl-SI" sz="2400" i="1" smtClean="0"/>
              <a:t>Pomen izrazov</a:t>
            </a:r>
            <a:r>
              <a:rPr lang="sl-SI" sz="2400" smtClean="0"/>
              <a:t>. Če npr. blago potuje iz Slovaške in je na poti v tržaško pristanišče, bosta tranzitni državi Avstrija (morebiti Madžarska) in Slovenija./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p:txBody>
          <a:bodyPr/>
          <a:lstStyle/>
          <a:p>
            <a:endParaRPr lang="sl-SI" smtClean="0"/>
          </a:p>
        </p:txBody>
      </p:sp>
      <p:sp>
        <p:nvSpPr>
          <p:cNvPr id="114690" name="Rectangle 3"/>
          <p:cNvSpPr>
            <a:spLocks noGrp="1"/>
          </p:cNvSpPr>
          <p:nvPr>
            <p:ph type="body" idx="1"/>
          </p:nvPr>
        </p:nvSpPr>
        <p:spPr/>
        <p:txBody>
          <a:bodyPr/>
          <a:lstStyle/>
          <a:p>
            <a:pPr>
              <a:lnSpc>
                <a:spcPct val="90000"/>
              </a:lnSpc>
            </a:pPr>
            <a:r>
              <a:rPr lang="sl-SI" sz="2400" smtClean="0"/>
              <a:t>Vendar pravica tranzita ni absolutna v tem pomenu, da jo država brez izhoda na morje lahko neposredno izvršuje že na podlagi pravkar omenjene določbe. V čl. 125/2 je določeno, da se države brez izhoda na morje in tranzitne države </a:t>
            </a:r>
            <a:r>
              <a:rPr lang="sl-SI" sz="2400" b="1" smtClean="0"/>
              <a:t>sporazumejo o pogojih in modalitetah tranzita z bilateralnimi, subregionalnimi ali regionalnimi sporazumi</a:t>
            </a:r>
            <a:r>
              <a:rPr lang="sl-SI" sz="2400" smtClean="0"/>
              <a:t>. Tretji odstavek 125. člena jamči tranzitnim državam izvrševanje njihove polne suverenosti nad njihovim ozemljem in jim daje pravico, da sprejmejo vse potrebne ukrepe, da pravice in ugodnosti, ki jih 10. poglavje Konvencije daje državam brez izhoda na morje, na noben način ne kršijo njihovih legitimnih interesov.</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p:cNvSpPr>
          <p:nvPr>
            <p:ph type="title"/>
          </p:nvPr>
        </p:nvSpPr>
        <p:spPr/>
        <p:txBody>
          <a:bodyPr/>
          <a:lstStyle/>
          <a:p>
            <a:r>
              <a:rPr lang="sl-SI" b="1" smtClean="0"/>
              <a:t>OM in MIROLJUBNOST</a:t>
            </a:r>
          </a:p>
        </p:txBody>
      </p:sp>
      <p:sp>
        <p:nvSpPr>
          <p:cNvPr id="115714" name="Rectangle 3"/>
          <p:cNvSpPr>
            <a:spLocks noGrp="1"/>
          </p:cNvSpPr>
          <p:nvPr>
            <p:ph type="body" idx="1"/>
          </p:nvPr>
        </p:nvSpPr>
        <p:spPr/>
        <p:txBody>
          <a:bodyPr/>
          <a:lstStyle/>
          <a:p>
            <a:pPr>
              <a:lnSpc>
                <a:spcPct val="80000"/>
              </a:lnSpc>
            </a:pPr>
            <a:r>
              <a:rPr lang="sl-SI" sz="1800" dirty="0" smtClean="0"/>
              <a:t> Eno od novih mednarodnopravnih načel, ki jih za OM prinaša Konvencija iz leta 1982, je načelo, da je </a:t>
            </a:r>
            <a:r>
              <a:rPr lang="sl-SI" sz="1800" u="sng" dirty="0" smtClean="0"/>
              <a:t>odprto morje rezervirano za miroljubne namene</a:t>
            </a:r>
            <a:r>
              <a:rPr lang="sl-SI" sz="1800" dirty="0" smtClean="0"/>
              <a:t> (88. člen). To načelo je pomembno, zlasti z vidika pravne razlage drugih načel, v prvi vrsti načela, da so do svobode odprtega morja upravičene vse države in da ga je treba izvrševati tako, da se pri tem ne posega v svobode odprtega morja drugih držav, ter upoštevajoč pravice držav do opravljanja dejavnosti v mednarodni coni. </a:t>
            </a:r>
            <a:r>
              <a:rPr lang="sl-SI" sz="1800" b="1" dirty="0" smtClean="0"/>
              <a:t>Ne pomeni pa to načelo, da je odprto morje demilitarizirano</a:t>
            </a:r>
            <a:r>
              <a:rPr lang="sl-SI" sz="1800" dirty="0" smtClean="0"/>
              <a:t>. Pomeni le, da so države pri vojaškem urjenju na OM in v zračnem prostoru nad njim, kamor sodijo tudi vojaški manevri, dolžne ravnati se po Ustanovni listini ZN in po drugih obče priznanih načelih mednarodnega prava, vključno s prepovedjo uporabe sile ali grožnje s silo, razen v zakonito določenih primerih. Drugačen pravni pomen ima načelo, da se mednarodna cona lahko uporablja le za miroljubne namene (141. člen Konvencije). Mednarodna cona spada med sodobna internacionalizirana območja, podobno kot Antarktika in nadzračni prostor, v katerih so dejavnosti, ki se ne izvršujejo v miroljubne namene, prepovedane po mednarodnem pravu. </a:t>
            </a:r>
            <a:endParaRPr lang="sl-SI" sz="1800" b="1" dirty="0" smtClean="0"/>
          </a:p>
          <a:p>
            <a:pPr>
              <a:lnSpc>
                <a:spcPct val="80000"/>
              </a:lnSpc>
            </a:pPr>
            <a:r>
              <a:rPr lang="sl-SI" sz="1800" b="1" dirty="0" smtClean="0"/>
              <a:t>Morsko in oceansko dno ter njegovo podzemlje</a:t>
            </a:r>
            <a:r>
              <a:rPr lang="sl-SI" sz="1800" dirty="0" smtClean="0"/>
              <a:t> je tudi deloma demilitarizirano na temelju Pogodbe o prepovedi spravljanja jedrskega in drugega orožja za množično uničevanje na morskem in oceanskem dnu ter pod njim (podpisana v Washingtonu 11. 2. 1971, Ur. list SFRJ, št. 33/73).</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p:cNvSpPr>
          <p:nvPr>
            <p:ph type="title"/>
          </p:nvPr>
        </p:nvSpPr>
        <p:spPr/>
        <p:txBody>
          <a:bodyPr/>
          <a:lstStyle/>
          <a:p>
            <a:r>
              <a:rPr lang="sl-SI" sz="4000" b="1" smtClean="0"/>
              <a:t>MEDNARODNA CONA (XI. POGLAVJE JAMAJŠKE KONVENCIJE)</a:t>
            </a:r>
            <a:r>
              <a:rPr lang="sl-SI" sz="4000" smtClean="0"/>
              <a:t> </a:t>
            </a:r>
          </a:p>
        </p:txBody>
      </p:sp>
      <p:sp>
        <p:nvSpPr>
          <p:cNvPr id="116738" name="Rectangle 3"/>
          <p:cNvSpPr>
            <a:spLocks noGrp="1"/>
          </p:cNvSpPr>
          <p:nvPr>
            <p:ph type="body" idx="1"/>
          </p:nvPr>
        </p:nvSpPr>
        <p:spPr/>
        <p:txBody>
          <a:bodyPr/>
          <a:lstStyle/>
          <a:p>
            <a:r>
              <a:rPr lang="sl-SI" sz="2800" smtClean="0"/>
              <a:t>Najobširnejši del Konvencije zavzemajo pravna načela in pravila, ki je nanašajo na </a:t>
            </a:r>
            <a:r>
              <a:rPr lang="sl-SI" sz="2800" u="sng" smtClean="0"/>
              <a:t>režim izkoriščanja in raziskovanja morskega dna in podzemlja, ki leži zunaj meja državne jurisdikcije (mednarodna cona)</a:t>
            </a:r>
            <a:r>
              <a:rPr lang="sl-SI" sz="2800" smtClean="0"/>
              <a:t>. </a:t>
            </a:r>
          </a:p>
          <a:p>
            <a:r>
              <a:rPr lang="sl-SI" sz="2800" smtClean="0"/>
              <a:t>Ta so zajeta v </a:t>
            </a:r>
            <a:r>
              <a:rPr lang="sl-SI" sz="2800" b="1" smtClean="0"/>
              <a:t>XI. poglavju</a:t>
            </a:r>
            <a:r>
              <a:rPr lang="sl-SI" sz="2800" smtClean="0"/>
              <a:t> Konvencije z naslovom </a:t>
            </a:r>
            <a:r>
              <a:rPr lang="sl-SI" sz="2800" i="1" smtClean="0"/>
              <a:t>Mednarodna cona</a:t>
            </a:r>
            <a:r>
              <a:rPr lang="sl-SI" sz="2800" smtClean="0"/>
              <a:t> (angl. The Area, franc. Zone), v </a:t>
            </a:r>
            <a:r>
              <a:rPr lang="sl-SI" sz="2800" b="1" smtClean="0"/>
              <a:t>Prilogi III</a:t>
            </a:r>
            <a:r>
              <a:rPr lang="sl-SI" sz="2800" smtClean="0"/>
              <a:t>, </a:t>
            </a:r>
            <a:r>
              <a:rPr lang="sl-SI" sz="2800" i="1" smtClean="0"/>
              <a:t>Temeljni pogoji iskanja, raziskovanja in izkoriščanja</a:t>
            </a:r>
            <a:r>
              <a:rPr lang="sl-SI" sz="2800" smtClean="0"/>
              <a:t> ter v </a:t>
            </a:r>
            <a:r>
              <a:rPr lang="sl-SI" sz="2800" b="1" smtClean="0"/>
              <a:t>Prilogi IV</a:t>
            </a:r>
            <a:r>
              <a:rPr lang="sl-SI" sz="2800" smtClean="0"/>
              <a:t>, </a:t>
            </a:r>
            <a:r>
              <a:rPr lang="sl-SI" sz="2800" i="1" smtClean="0"/>
              <a:t>Statut Podjetja</a:t>
            </a:r>
            <a:r>
              <a:rPr lang="sl-SI" sz="2800" smtClean="0"/>
              <a:t>.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p:cNvSpPr>
          <p:nvPr>
            <p:ph type="title"/>
          </p:nvPr>
        </p:nvSpPr>
        <p:spPr/>
        <p:txBody>
          <a:bodyPr/>
          <a:lstStyle/>
          <a:p>
            <a:endParaRPr lang="sl-SI" smtClean="0"/>
          </a:p>
        </p:txBody>
      </p:sp>
      <p:sp>
        <p:nvSpPr>
          <p:cNvPr id="117762" name="Rectangle 3"/>
          <p:cNvSpPr>
            <a:spLocks noGrp="1"/>
          </p:cNvSpPr>
          <p:nvPr>
            <p:ph type="body" idx="1"/>
          </p:nvPr>
        </p:nvSpPr>
        <p:spPr/>
        <p:txBody>
          <a:bodyPr/>
          <a:lstStyle/>
          <a:p>
            <a:pPr>
              <a:lnSpc>
                <a:spcPct val="90000"/>
              </a:lnSpc>
            </a:pPr>
            <a:r>
              <a:rPr lang="sl-SI" sz="2400" smtClean="0"/>
              <a:t>Območje mednarodne cone prekriva približno dve tretjini vsega morskega dna in leži 2500 m ali pa še globlje pod morsko gladino. Z vidika naravnih znanosti gre za </a:t>
            </a:r>
            <a:r>
              <a:rPr lang="sl-SI" sz="2400" b="1" smtClean="0"/>
              <a:t>globokomorsko dno</a:t>
            </a:r>
            <a:r>
              <a:rPr lang="sl-SI" sz="2400" smtClean="0"/>
              <a:t> (angl. deep sea bed), ki naj bi pokrivalo 57,8% vse Zemljine površine.Na njegovem dnu se nahajajo </a:t>
            </a:r>
            <a:r>
              <a:rPr lang="sl-SI" sz="2400" u="sng" smtClean="0"/>
              <a:t>polimetalni ali manganovi gomolji</a:t>
            </a:r>
            <a:r>
              <a:rPr lang="sl-SI" sz="2400" smtClean="0"/>
              <a:t>, ki vsebujejo rude kot so nikelj, kobalt, mangan, baker. Med UNCLOS III so bile cene niklja,kobalta in mangana na svetovnem trgu relativno visoke. Zato so bila pričakovanja, da bo steklo njihovo pridobivanje z mednarodne cone, kljub izjemno visokim stroškom takšnega pridobivanja, velika.</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p:txBody>
          <a:bodyPr/>
          <a:lstStyle/>
          <a:p>
            <a:r>
              <a:rPr lang="sl-SI" b="1" smtClean="0"/>
              <a:t>SKUPNA DEDIŠČINA ČLOVEŠTVA</a:t>
            </a:r>
          </a:p>
        </p:txBody>
      </p:sp>
      <p:sp>
        <p:nvSpPr>
          <p:cNvPr id="118786" name="Rectangle 3"/>
          <p:cNvSpPr>
            <a:spLocks noGrp="1"/>
          </p:cNvSpPr>
          <p:nvPr>
            <p:ph type="body" idx="1"/>
          </p:nvPr>
        </p:nvSpPr>
        <p:spPr/>
        <p:txBody>
          <a:bodyPr/>
          <a:lstStyle/>
          <a:p>
            <a:pPr>
              <a:lnSpc>
                <a:spcPct val="80000"/>
              </a:lnSpc>
            </a:pPr>
            <a:r>
              <a:rPr lang="sl-SI" sz="2800" smtClean="0"/>
              <a:t>Pojem skupne dediščine človeštva kot bodočega pravnega naslova za globokomorsko dno je uvedel v prakso držav Arvid Pardo, stalni predstavnik Malte pri ZN. </a:t>
            </a:r>
            <a:endParaRPr lang="sl-SI" sz="2800" u="sng" smtClean="0"/>
          </a:p>
          <a:p>
            <a:pPr>
              <a:lnSpc>
                <a:spcPct val="80000"/>
              </a:lnSpc>
            </a:pPr>
            <a:r>
              <a:rPr lang="sl-SI" sz="2800" u="sng" smtClean="0"/>
              <a:t>Načelo skupne dediščine človeštva</a:t>
            </a:r>
            <a:r>
              <a:rPr lang="sl-SI" sz="2800" smtClean="0"/>
              <a:t> kot pravni naslov za mednarodno cono morskega dna je po mnenju uglednih mednarodnopravnih teoretikov dobilo svojo veljavo po običajnem mednarodnem pravu in torej ne glede na sprejetje Konvencije. Pravno podlago za to predstavlja že omenjena Deklaracija za morsko dno, ki jo je GS ZN sprejela s resolucijo 2749/XXV.</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p:cNvSpPr>
          <p:nvPr>
            <p:ph type="title"/>
          </p:nvPr>
        </p:nvSpPr>
        <p:spPr/>
        <p:txBody>
          <a:bodyPr/>
          <a:lstStyle/>
          <a:p>
            <a:r>
              <a:rPr lang="sl-SI" sz="4000" b="1" smtClean="0"/>
              <a:t>POMEN IN VSEBINA SKUPNE DEDIŠČINE ČLOVEŠTVA</a:t>
            </a:r>
          </a:p>
        </p:txBody>
      </p:sp>
      <p:sp>
        <p:nvSpPr>
          <p:cNvPr id="119810" name="Rectangle 3"/>
          <p:cNvSpPr>
            <a:spLocks noGrp="1"/>
          </p:cNvSpPr>
          <p:nvPr>
            <p:ph type="body" idx="1"/>
          </p:nvPr>
        </p:nvSpPr>
        <p:spPr/>
        <p:txBody>
          <a:bodyPr/>
          <a:lstStyle/>
          <a:p>
            <a:pPr>
              <a:lnSpc>
                <a:spcPct val="80000"/>
              </a:lnSpc>
            </a:pPr>
            <a:r>
              <a:rPr lang="sl-SI" sz="1800" b="1" smtClean="0"/>
              <a:t>K</a:t>
            </a:r>
            <a:r>
              <a:rPr lang="sl-SI" sz="1800" smtClean="0"/>
              <a:t>onvencija proglaša v 136. členu, da so mednarodna cona in njena naravna bogastva skupna dediščina človeštva (</a:t>
            </a:r>
            <a:r>
              <a:rPr lang="sl-SI" sz="1800" b="1" smtClean="0"/>
              <a:t>common heritage of mankind</a:t>
            </a:r>
            <a:r>
              <a:rPr lang="sl-SI" sz="1800" smtClean="0"/>
              <a:t> – </a:t>
            </a:r>
            <a:r>
              <a:rPr lang="sl-SI" sz="1800" b="1" smtClean="0"/>
              <a:t>CHM</a:t>
            </a:r>
            <a:r>
              <a:rPr lang="sl-SI" sz="1800" smtClean="0"/>
              <a:t>).</a:t>
            </a:r>
          </a:p>
          <a:p>
            <a:pPr>
              <a:lnSpc>
                <a:spcPct val="80000"/>
              </a:lnSpc>
            </a:pPr>
            <a:r>
              <a:rPr lang="sl-SI" sz="1800" smtClean="0"/>
              <a:t>Skupna dediščina človeštva kot pravni naslov za mednarodno cono – kogentna norma mednarodnega prava? Šesti odstavek 311. člena Konvencije namreč zavezuje pogodbenice, da ne spreminjajo temeljnega načela skupne dediščine človeštva, kot je določen v 136. členu Konvencije, in da ne pristopijo k nobenemu sporazumu, ki pomeni odstop od tega načela.</a:t>
            </a:r>
          </a:p>
          <a:p>
            <a:pPr>
              <a:lnSpc>
                <a:spcPct val="80000"/>
              </a:lnSpc>
            </a:pPr>
            <a:r>
              <a:rPr lang="sl-SI" sz="1800" smtClean="0"/>
              <a:t>Dobiček, pridobljen z izkoriščanjem rudnih bogastev z mednarodne cone oceanskega dna se mora razdeliti pravično in na nediskriminatorni podlagi, upoštevajoč interese in potrebe držav v razvoju ter vseh ljudstev, ki še niso dosegla popolne neodvisnosti (člen 140. v zvezi s 160. členom 160).</a:t>
            </a:r>
            <a:endParaRPr lang="sl-SI" sz="1800" b="1" smtClean="0"/>
          </a:p>
          <a:p>
            <a:pPr>
              <a:lnSpc>
                <a:spcPct val="80000"/>
              </a:lnSpc>
            </a:pPr>
            <a:r>
              <a:rPr lang="sl-SI" sz="1800" b="1" smtClean="0"/>
              <a:t>PRAVNI POLOŽAJ CONE IN NJENIH NARAVNIH BOGASTEV (137. ČLEN)</a:t>
            </a:r>
            <a:endParaRPr lang="sl-SI" sz="1800" smtClean="0"/>
          </a:p>
          <a:p>
            <a:pPr>
              <a:lnSpc>
                <a:spcPct val="80000"/>
              </a:lnSpc>
            </a:pPr>
            <a:r>
              <a:rPr lang="sl-SI" sz="1800" smtClean="0"/>
              <a:t>Ni si dopustno prisvojiti njenih delov s strani kogarkoli. Gre za </a:t>
            </a:r>
            <a:r>
              <a:rPr lang="sl-SI" sz="1800" b="1" smtClean="0"/>
              <a:t>res communis humanitatis.</a:t>
            </a:r>
            <a:endParaRPr lang="sl-SI" sz="1800" smtClean="0"/>
          </a:p>
          <a:p>
            <a:pPr>
              <a:lnSpc>
                <a:spcPct val="80000"/>
              </a:lnSpc>
            </a:pPr>
            <a:r>
              <a:rPr lang="sl-SI" sz="1800" smtClean="0"/>
              <a:t>Uporaba Cone izključno v miroljubne namene (čl. 141).</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p:cNvSpPr>
          <p:nvPr>
            <p:ph type="title"/>
          </p:nvPr>
        </p:nvSpPr>
        <p:spPr/>
        <p:txBody>
          <a:bodyPr/>
          <a:lstStyle/>
          <a:p>
            <a:r>
              <a:rPr lang="sl-SI" sz="4000" b="1" smtClean="0"/>
              <a:t>INTERNACIONALIZACIJA IN MEDNARODNI REŽIM</a:t>
            </a:r>
          </a:p>
        </p:txBody>
      </p:sp>
      <p:sp>
        <p:nvSpPr>
          <p:cNvPr id="120834" name="Rectangle 3"/>
          <p:cNvSpPr>
            <a:spLocks noGrp="1"/>
          </p:cNvSpPr>
          <p:nvPr>
            <p:ph type="body" idx="1"/>
          </p:nvPr>
        </p:nvSpPr>
        <p:spPr/>
        <p:txBody>
          <a:bodyPr/>
          <a:lstStyle/>
          <a:p>
            <a:pPr>
              <a:lnSpc>
                <a:spcPct val="80000"/>
              </a:lnSpc>
            </a:pPr>
            <a:r>
              <a:rPr lang="sl-SI" sz="2000" smtClean="0"/>
              <a:t>Konvencija ustanavlja novo mednarodno organizacijo, </a:t>
            </a:r>
            <a:r>
              <a:rPr lang="sl-SI" sz="2000" u="sng" smtClean="0"/>
              <a:t>Oblast za morsko dno</a:t>
            </a:r>
            <a:r>
              <a:rPr lang="sl-SI" sz="2000" smtClean="0"/>
              <a:t> (International Sea-bed Authority, </a:t>
            </a:r>
            <a:r>
              <a:rPr lang="sl-SI" sz="2000" b="1" smtClean="0"/>
              <a:t>ISBA</a:t>
            </a:r>
            <a:r>
              <a:rPr lang="sl-SI" sz="2000" smtClean="0"/>
              <a:t>), pod pristojnostjo katero bo potekalo izkoriščanje rudnih bogastev mednarodne cone (157. člen Konvencije). Kljub konstituiranju Oblasti za morsko dno ekonomsko pridobivanje rudnih bogastev z mednarodne cone še ni steklo. Interes najrazvitejših držav do rudnih bogastev mednarodne cone zelo velik in so bila vanjo vložena že zelo velika sredstva.</a:t>
            </a:r>
            <a:endParaRPr lang="sl-SI" sz="2000" u="sng" smtClean="0"/>
          </a:p>
          <a:p>
            <a:pPr>
              <a:lnSpc>
                <a:spcPct val="80000"/>
              </a:lnSpc>
            </a:pPr>
            <a:r>
              <a:rPr lang="sl-SI" sz="2000" u="sng" smtClean="0"/>
              <a:t>Paralelni režim izkoriščanja mednarodne cone</a:t>
            </a:r>
            <a:r>
              <a:rPr lang="sl-SI" sz="2000" smtClean="0"/>
              <a:t> je predstavljal kompromis med zahtevami visoko razvitih držav, ki so hotele čimbolj liberalni režim izkoriščanja oceanskega dna in možnost neposrednega pristopa v cono tudi za zasebne oziroma državne ter multinacionalne družbe, in državami v razvoju ter "skupino 77", ki so zagovarjale tako imenovani enotni sistem izkoriščanja, ki naj bi ga izvajala sama Oblast za morsko dno preko svojega posebnega telesa, </a:t>
            </a:r>
            <a:r>
              <a:rPr lang="sl-SI" sz="2000" b="1" smtClean="0"/>
              <a:t>Podjetja</a:t>
            </a:r>
            <a:r>
              <a:rPr lang="sl-SI" sz="2000" smtClean="0"/>
              <a:t> (Enterprise).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p:cNvSpPr>
          <p:nvPr>
            <p:ph type="title"/>
          </p:nvPr>
        </p:nvSpPr>
        <p:spPr/>
        <p:txBody>
          <a:bodyPr/>
          <a:lstStyle/>
          <a:p>
            <a:endParaRPr lang="sl-SI" smtClean="0"/>
          </a:p>
        </p:txBody>
      </p:sp>
      <p:sp>
        <p:nvSpPr>
          <p:cNvPr id="121858" name="Rectangle 3"/>
          <p:cNvSpPr>
            <a:spLocks noGrp="1"/>
          </p:cNvSpPr>
          <p:nvPr>
            <p:ph type="body" idx="1"/>
          </p:nvPr>
        </p:nvSpPr>
        <p:spPr/>
        <p:txBody>
          <a:bodyPr/>
          <a:lstStyle/>
          <a:p>
            <a:pPr>
              <a:lnSpc>
                <a:spcPct val="80000"/>
              </a:lnSpc>
            </a:pPr>
            <a:r>
              <a:rPr lang="sl-SI" sz="2000" b="1" smtClean="0"/>
              <a:t>Bistvo paralelnega sistema</a:t>
            </a:r>
            <a:r>
              <a:rPr lang="sl-SI" sz="2000" smtClean="0"/>
              <a:t> je v tem, da lahko neka družba, zasebna ali državna, zaprosi za določeno območje v mednarodni coni, na katerem namerava na podlagi pogodbe z Oblastjo za morsko dno izkoriščati rudna bogastva cone. Prosilec (kasnejši sklenitelj pogodbe) celotno ponujeno območje </a:t>
            </a:r>
            <a:r>
              <a:rPr lang="sl-SI" sz="2000" b="1" smtClean="0"/>
              <a:t>razdeli na dve enakovredni rudarski polji</a:t>
            </a:r>
            <a:r>
              <a:rPr lang="sl-SI" sz="2000" smtClean="0"/>
              <a:t>. Eno pripade prosilcu zahteve, drugo se rezervira za Oblast za morsko dno oziroma za njeno Podjetje ali za države v razvoju. </a:t>
            </a:r>
            <a:r>
              <a:rPr lang="sl-SI" sz="2000" b="1" smtClean="0"/>
              <a:t>Pravico do izbire</a:t>
            </a:r>
            <a:r>
              <a:rPr lang="sl-SI" sz="2000" smtClean="0"/>
              <a:t> med ponujenima rudarskima poljema ima Oblast za morsko dno (Priloga III, člen 8). Da bi bilo Podjetje Mednarodne oblasti za morsko dno čimprej sposobno samo izkoriščati polimetalne gomolje, je imela Konvencija ustrezne določbe o obveznem prenosu tehnologije s strani komercialnih proizvajalcev-skleniteljev pogodbe o izkoriščanju rudnih bogastev mednarodne cone, na Podjetje. To je bilo revidirano z Izvedbenim (implementacijskim) sporazumom z 28. 7. 1994.</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p:cNvSpPr>
          <p:nvPr>
            <p:ph type="title"/>
          </p:nvPr>
        </p:nvSpPr>
        <p:spPr/>
        <p:txBody>
          <a:bodyPr/>
          <a:lstStyle/>
          <a:p>
            <a:r>
              <a:rPr lang="sl-SI" b="1" smtClean="0"/>
              <a:t>SEDEŽ IN ORGANI ISBA</a:t>
            </a:r>
          </a:p>
        </p:txBody>
      </p:sp>
      <p:sp>
        <p:nvSpPr>
          <p:cNvPr id="122882" name="Rectangle 3"/>
          <p:cNvSpPr>
            <a:spLocks noGrp="1"/>
          </p:cNvSpPr>
          <p:nvPr>
            <p:ph type="body" idx="1"/>
          </p:nvPr>
        </p:nvSpPr>
        <p:spPr/>
        <p:txBody>
          <a:bodyPr/>
          <a:lstStyle/>
          <a:p>
            <a:pPr>
              <a:lnSpc>
                <a:spcPct val="80000"/>
              </a:lnSpc>
            </a:pPr>
            <a:r>
              <a:rPr lang="sl-SI" sz="2000" u="sng" smtClean="0"/>
              <a:t>Mednarodna oblast za morsko dno</a:t>
            </a:r>
            <a:r>
              <a:rPr lang="sl-SI" sz="2000" smtClean="0"/>
              <a:t> ima </a:t>
            </a:r>
            <a:r>
              <a:rPr lang="sl-SI" sz="2000" b="1" smtClean="0"/>
              <a:t>sedež v Kingstonu na Jamajki</a:t>
            </a:r>
            <a:r>
              <a:rPr lang="sl-SI" sz="2000" smtClean="0"/>
              <a:t>, vse pogodbenice Konvencije so </a:t>
            </a:r>
            <a:r>
              <a:rPr lang="sl-SI" sz="2000" i="1" smtClean="0"/>
              <a:t>ipso facto</a:t>
            </a:r>
            <a:r>
              <a:rPr lang="sl-SI" sz="2000" smtClean="0"/>
              <a:t> njene članice (člen 156 Konvencije). Je subjekt mednarodnega prava (drugi odstavek 170. člena). Glavni organia Oblasti so </a:t>
            </a:r>
            <a:r>
              <a:rPr lang="sl-SI" sz="2000" b="1" smtClean="0"/>
              <a:t>Skupščina</a:t>
            </a:r>
            <a:r>
              <a:rPr lang="sl-SI" sz="2000" smtClean="0"/>
              <a:t>, </a:t>
            </a:r>
            <a:r>
              <a:rPr lang="sl-SI" sz="2000" b="1" smtClean="0"/>
              <a:t>Svet</a:t>
            </a:r>
            <a:r>
              <a:rPr lang="sl-SI" sz="2000" smtClean="0"/>
              <a:t> in </a:t>
            </a:r>
            <a:r>
              <a:rPr lang="sl-SI" sz="2000" b="1" smtClean="0"/>
              <a:t>Sekretariat</a:t>
            </a:r>
            <a:r>
              <a:rPr lang="sl-SI" sz="2000" smtClean="0"/>
              <a:t> (1. odstavek 158. člena Konvencije). </a:t>
            </a:r>
            <a:endParaRPr lang="sl-SI" sz="2000" b="1" smtClean="0"/>
          </a:p>
          <a:p>
            <a:pPr>
              <a:lnSpc>
                <a:spcPct val="80000"/>
              </a:lnSpc>
            </a:pPr>
            <a:r>
              <a:rPr lang="sl-SI" sz="2000" b="1" smtClean="0"/>
              <a:t>Podjetje</a:t>
            </a:r>
            <a:r>
              <a:rPr lang="sl-SI" sz="2000" smtClean="0"/>
              <a:t> je organ Oblasti za izvrševanje dejavnosti v mednarodni coni in mu je v tem okviru priznana tudi pravna sposobnost (drugi in tretji odstavek 158. člena v zvezi s 170. členom Konvencije). Podjetje, katerega ustanovitev je odložena do začetka komercialne proizvodnje rud iz mednarodne cone, bo delovalo po svojem statutu (Priloga VI. Konvencije, </a:t>
            </a:r>
            <a:r>
              <a:rPr lang="sl-SI" sz="2000" i="1" smtClean="0"/>
              <a:t>Statut Podjetja</a:t>
            </a:r>
            <a:r>
              <a:rPr lang="sl-SI" sz="2000" smtClean="0"/>
              <a:t>). Predstavljal ga bo generalni direktor, upravljal pa petnajstčlanski upravni odbor (Governing Board). Sekretariat Oblasti bo opravljal funkcije Podjetja do odločitve Sveta, da Podjetje lahko začne s svojim delom neodvisno od Sekretariata.</a:t>
            </a:r>
          </a:p>
          <a:p>
            <a:pPr>
              <a:lnSpc>
                <a:spcPct val="80000"/>
              </a:lnSpc>
            </a:pPr>
            <a:r>
              <a:rPr lang="sl-SI" sz="2000" smtClean="0"/>
              <a:t>Najvišji organ Oblasti je </a:t>
            </a:r>
            <a:r>
              <a:rPr lang="sl-SI" sz="2000" b="1" smtClean="0"/>
              <a:t>Skupščina</a:t>
            </a:r>
            <a:r>
              <a:rPr lang="sl-SI" sz="2000" smtClean="0"/>
              <a:t> kot predstavniško telo vseh držav pogodbenic Jamajške konvencije (členi 159 do 161). Skupščina je med drugim tudi volilno telo za ostale organe Oblasti.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ormAutofit fontScale="90000"/>
          </a:bodyPr>
          <a:lstStyle/>
          <a:p>
            <a:pPr eaLnBrk="1" fontAlgn="auto" hangingPunct="1">
              <a:spcAft>
                <a:spcPts val="0"/>
              </a:spcAft>
              <a:defRPr/>
            </a:pPr>
            <a:r>
              <a:rPr lang="sl-SI" b="1" dirty="0"/>
              <a:t>UNCLOS II</a:t>
            </a:r>
            <a:r>
              <a:rPr lang="sl-SI" dirty="0"/>
              <a:t/>
            </a:r>
            <a:br>
              <a:rPr lang="sl-SI" dirty="0"/>
            </a:br>
            <a:endParaRPr lang="sl-SI" dirty="0"/>
          </a:p>
        </p:txBody>
      </p:sp>
      <p:sp>
        <p:nvSpPr>
          <p:cNvPr id="3" name="Ograda vsebine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sl-SI" b="1" dirty="0"/>
              <a:t>Ena poglavitnejših pomanjkljivosti ženevske kodifikacije je bilo nerešeno vprašanje širine teritorialnega morja</a:t>
            </a:r>
            <a:r>
              <a:rPr lang="sl-SI" dirty="0"/>
              <a:t>, zaradi česar so ZN v Ženevi že leta 1960 sklicali drugo konferenco ZN o pomorskem mednarodnem pravu (UNCLOS II), ki pa ni prinesla pričakovane rešitve. Predlog, da bi širina teritorialnega morja znašala največ 12 morskih milj, je dobil podporo navadne večine, kar pa po procesnih pravilih konference ni bilo dovolj. Dobiti bi moral dvotretjinsko podporo.</a:t>
            </a:r>
          </a:p>
          <a:p>
            <a:pPr eaLnBrk="1" fontAlgn="auto" hangingPunct="1">
              <a:spcAft>
                <a:spcPts val="0"/>
              </a:spcAft>
              <a:buFont typeface="Arial" pitchFamily="34" charset="0"/>
              <a:buChar char="•"/>
              <a:defRPr/>
            </a:pPr>
            <a:endParaRPr lang="sl-SI"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p:cNvSpPr>
          <p:nvPr>
            <p:ph type="title"/>
          </p:nvPr>
        </p:nvSpPr>
        <p:spPr/>
        <p:txBody>
          <a:bodyPr/>
          <a:lstStyle/>
          <a:p>
            <a:endParaRPr lang="sl-SI" smtClean="0"/>
          </a:p>
        </p:txBody>
      </p:sp>
      <p:sp>
        <p:nvSpPr>
          <p:cNvPr id="123906" name="Rectangle 3"/>
          <p:cNvSpPr>
            <a:spLocks noGrp="1"/>
          </p:cNvSpPr>
          <p:nvPr>
            <p:ph type="body" idx="1"/>
          </p:nvPr>
        </p:nvSpPr>
        <p:spPr/>
        <p:txBody>
          <a:bodyPr/>
          <a:lstStyle/>
          <a:p>
            <a:pPr>
              <a:lnSpc>
                <a:spcPct val="80000"/>
              </a:lnSpc>
            </a:pPr>
            <a:r>
              <a:rPr lang="sl-SI" sz="2000" smtClean="0"/>
              <a:t>Po 162. členu je izvršilna funkcija zaupana </a:t>
            </a:r>
            <a:r>
              <a:rPr lang="sl-SI" sz="2000" b="1" smtClean="0"/>
              <a:t>Svetu</a:t>
            </a:r>
            <a:r>
              <a:rPr lang="sl-SI" sz="2000" smtClean="0"/>
              <a:t> (Council). Svet je sestavljen iz 36 držav članic Oblasti za morsko dno (člen 161, </a:t>
            </a:r>
            <a:r>
              <a:rPr lang="sl-SI" sz="2000" i="1" smtClean="0"/>
              <a:t>Sestava, postopek in glasovanje</a:t>
            </a:r>
            <a:r>
              <a:rPr lang="sl-SI" sz="2000" smtClean="0"/>
              <a:t>). Po prvotnem besedilu Konvencije naj bi štiri mesta v Svetu zasedale države največje investitorke v mednarodno cono, štiri mesta pa države izmed največjih uvoznic rud, ki se nahajajo v tej coni, pri čemer je bilo največji uvoznici (ZDA) zagotavljeno stalno mesto v svetu. V obeh omenjenih skupinah je moralo vsaj po eno mesto pripasti državam iz tedanje vzhodnoevropske socialistične regije. Nadaljnja štiri mesta so šla največjim kopenskim proizvajalkam rud, ki naj bi se izkoriščale na oceanskem dnu, Med države kopenske proizvajalke rud, ki naj bi se v bodoče pridobivale iz mednarodne cone morskega dna, spadajo nekatere države v razvoju (npr. Indonezija, Zaire, Zambija), katerih gospodarstva so v veliki odvisnosti od izvoza teh rud. Šest mest je šlo državam v razvoju s posebnimi interesi. Preostalo polovico članov sveta (18) se izvoli upoštevajoč pravično zemljepisno razdelitev prostih mest. Te določbe so bile revidirane z Implementacijskim sporazumom.</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p:cNvSpPr>
          <p:nvPr>
            <p:ph type="title"/>
          </p:nvPr>
        </p:nvSpPr>
        <p:spPr/>
        <p:txBody>
          <a:bodyPr/>
          <a:lstStyle/>
          <a:p>
            <a:endParaRPr lang="sl-SI" smtClean="0"/>
          </a:p>
        </p:txBody>
      </p:sp>
      <p:sp>
        <p:nvSpPr>
          <p:cNvPr id="124930" name="Rectangle 3"/>
          <p:cNvSpPr>
            <a:spLocks noGrp="1"/>
          </p:cNvSpPr>
          <p:nvPr>
            <p:ph type="body" idx="1"/>
          </p:nvPr>
        </p:nvSpPr>
        <p:spPr/>
        <p:txBody>
          <a:bodyPr/>
          <a:lstStyle/>
          <a:p>
            <a:pPr>
              <a:lnSpc>
                <a:spcPct val="80000"/>
              </a:lnSpc>
            </a:pPr>
            <a:r>
              <a:rPr lang="sl-SI" sz="1800" smtClean="0"/>
              <a:t>Kot </a:t>
            </a:r>
            <a:r>
              <a:rPr lang="sl-SI" sz="1800" u="sng" smtClean="0"/>
              <a:t>organa Sveta</a:t>
            </a:r>
            <a:r>
              <a:rPr lang="sl-SI" sz="1800" smtClean="0"/>
              <a:t> sta bili določeni </a:t>
            </a:r>
            <a:r>
              <a:rPr lang="sl-SI" sz="1800" u="sng" smtClean="0"/>
              <a:t>Pravna in tehnična komisija</a:t>
            </a:r>
            <a:r>
              <a:rPr lang="sl-SI" sz="1800" smtClean="0"/>
              <a:t> ter </a:t>
            </a:r>
            <a:r>
              <a:rPr lang="sl-SI" sz="1800" u="sng" smtClean="0"/>
              <a:t>Ekonomsko-planska komisija</a:t>
            </a:r>
            <a:r>
              <a:rPr lang="sl-SI" sz="1800" smtClean="0"/>
              <a:t> (163. člen Konvencije). Po Konvencije je bilo predvideno, naj bi imela vsaka komisija po petnajst članov, z možnostjo povečanja, če bi se izkazalo za potrebno, o čemer odloča Svet, upoštevajoč gospodarnost in učinkovitost (drugi odstavek 163. člena). Člani Pravne in tehnične komisije morajo imeti ustrezne kvalifikacije s področja iskanja, raziskovanja in izkoriščanja oceanskih rudnih bogastev, oceanografije, varstva morskega okolja ali ekonomskih ter pravnih zadev, povezanih z globokomorskim rudarjenjem in druga znanja povezana s temi področji (prvi odstavek 165. člena). Po 165. členu Konvencije ima namreč </a:t>
            </a:r>
            <a:r>
              <a:rPr lang="sl-SI" sz="1800" b="1" smtClean="0"/>
              <a:t>Pravna in tehnična komisija</a:t>
            </a:r>
            <a:r>
              <a:rPr lang="sl-SI" sz="1800" smtClean="0"/>
              <a:t> široke pristojnosti s področja izvrševanja dejavnosti v mednarodni coni. V njeno pristojnost med drugim sodi pregled predlaganih načrtov dela, ki jih morajo predložiti prosilci za sklenitev pogodbe o pridobivanju rud iz cone Oblasti za morsko dno, in dajanje priporočil Svetu v zvezi s tem. Glede na zgoraj omenjeno določbo o možnosti povečanja, je bila Pravna in tehnična komisija prvič izvoljena leta 1996 v 22-članski sestavi. Po drugi strani je odločeno, da se Ekonomsko-planska komisija ne izvoli, njene predvidene naloge pa do nadaljnjega opravlja Pravna in tehnična komisija. </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p:cNvSpPr>
          <p:nvPr>
            <p:ph type="title"/>
          </p:nvPr>
        </p:nvSpPr>
        <p:spPr/>
        <p:txBody>
          <a:bodyPr/>
          <a:lstStyle/>
          <a:p>
            <a:endParaRPr lang="sl-SI" dirty="0" smtClean="0"/>
          </a:p>
        </p:txBody>
      </p:sp>
      <p:sp>
        <p:nvSpPr>
          <p:cNvPr id="125954" name="Rectangle 3"/>
          <p:cNvSpPr>
            <a:spLocks noGrp="1"/>
          </p:cNvSpPr>
          <p:nvPr>
            <p:ph type="body" idx="1"/>
          </p:nvPr>
        </p:nvSpPr>
        <p:spPr/>
        <p:txBody>
          <a:bodyPr/>
          <a:lstStyle/>
          <a:p>
            <a:r>
              <a:rPr lang="sl-SI" dirty="0" smtClean="0"/>
              <a:t>Upravne naloge Oblasti so zaupane Sekretariatu, ki ga sestavljajo generalni sekretar kot najvišji upravni funkcionar Oblasti in toliko osebja, kot ga potrebuje Oblast (166. člen Konvencije). Leta 1996 je bil za prvega Generalnega sekretarja Oblasti za dobo štirih let izvoljen </a:t>
            </a:r>
            <a:r>
              <a:rPr lang="sl-SI" dirty="0" err="1" smtClean="0"/>
              <a:t>Satya</a:t>
            </a:r>
            <a:r>
              <a:rPr lang="sl-SI" dirty="0" smtClean="0"/>
              <a:t> N. </a:t>
            </a:r>
            <a:r>
              <a:rPr lang="sl-SI" dirty="0" err="1" smtClean="0"/>
              <a:t>Nandan</a:t>
            </a:r>
            <a:r>
              <a:rPr lang="sl-SI" dirty="0" smtClean="0"/>
              <a:t> iz Fidžija. Leta 2008 ga je zamenjal </a:t>
            </a:r>
            <a:r>
              <a:rPr lang="sl-SI" dirty="0" err="1" smtClean="0"/>
              <a:t>Nii</a:t>
            </a:r>
            <a:r>
              <a:rPr lang="sl-SI" dirty="0" smtClean="0"/>
              <a:t> </a:t>
            </a:r>
            <a:r>
              <a:rPr lang="sl-SI" dirty="0" err="1" smtClean="0"/>
              <a:t>Allotey</a:t>
            </a:r>
            <a:r>
              <a:rPr lang="sl-SI" dirty="0" smtClean="0"/>
              <a:t> </a:t>
            </a:r>
            <a:r>
              <a:rPr lang="sl-SI" dirty="0" err="1" smtClean="0"/>
              <a:t>Oduntun</a:t>
            </a:r>
            <a:r>
              <a:rPr lang="sl-SI" dirty="0" smtClean="0"/>
              <a:t> iz Gane.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p:cNvSpPr>
          <p:nvPr>
            <p:ph type="title"/>
          </p:nvPr>
        </p:nvSpPr>
        <p:spPr/>
        <p:txBody>
          <a:bodyPr/>
          <a:lstStyle/>
          <a:p>
            <a:r>
              <a:rPr lang="sl-SI" b="1" smtClean="0"/>
              <a:t>PREHODNI REŽIM</a:t>
            </a:r>
          </a:p>
        </p:txBody>
      </p:sp>
      <p:sp>
        <p:nvSpPr>
          <p:cNvPr id="126978" name="Rectangle 3"/>
          <p:cNvSpPr>
            <a:spLocks noGrp="1"/>
          </p:cNvSpPr>
          <p:nvPr>
            <p:ph type="body" idx="1"/>
          </p:nvPr>
        </p:nvSpPr>
        <p:spPr/>
        <p:txBody>
          <a:bodyPr/>
          <a:lstStyle/>
          <a:p>
            <a:pPr>
              <a:lnSpc>
                <a:spcPct val="80000"/>
              </a:lnSpc>
            </a:pPr>
            <a:r>
              <a:rPr lang="sl-SI" sz="2800" smtClean="0"/>
              <a:t>Na 11. zasedanju konference aprila 1982 sta bili kot Priloga I k Sklepnemu aktu tretje konference ZN o pomorskem mednarodnem pravu sprejeti </a:t>
            </a:r>
            <a:r>
              <a:rPr lang="sl-SI" sz="2800" u="sng" smtClean="0"/>
              <a:t>dve resoluciji</a:t>
            </a:r>
            <a:r>
              <a:rPr lang="sl-SI" sz="2800" smtClean="0"/>
              <a:t>. </a:t>
            </a:r>
            <a:endParaRPr lang="sl-SI" sz="2800" b="1" smtClean="0"/>
          </a:p>
          <a:p>
            <a:pPr>
              <a:lnSpc>
                <a:spcPct val="80000"/>
              </a:lnSpc>
            </a:pPr>
            <a:r>
              <a:rPr lang="sl-SI" sz="2800" b="1" smtClean="0"/>
              <a:t>Resolucija I</a:t>
            </a:r>
            <a:r>
              <a:rPr lang="sl-SI" sz="2800" smtClean="0"/>
              <a:t> se je nanašala na ustanovitev </a:t>
            </a:r>
            <a:r>
              <a:rPr lang="sl-SI" sz="2800" b="1" smtClean="0"/>
              <a:t>Pripravljalne komisije za Mednarodno oblast za morsko dno</a:t>
            </a:r>
            <a:r>
              <a:rPr lang="sl-SI" sz="2800" smtClean="0"/>
              <a:t> in za </a:t>
            </a:r>
            <a:r>
              <a:rPr lang="sl-SI" sz="2800" b="1" smtClean="0"/>
              <a:t>Mednarodni tribunal za pomorsko mednarodno pravo</a:t>
            </a:r>
            <a:r>
              <a:rPr lang="sl-SI" sz="2800" smtClean="0"/>
              <a:t>. Pripravljalna komisija (</a:t>
            </a:r>
            <a:r>
              <a:rPr lang="sl-SI" sz="2800" b="1" smtClean="0"/>
              <a:t>PrepCom</a:t>
            </a:r>
            <a:r>
              <a:rPr lang="sl-SI" sz="2800" smtClean="0"/>
              <a:t>) naj bi do začetka veljavnosti Konvencije sprejemala ustrezne odločitve glede konstituiranja Oblasti in njenih organov ter pomorskega tribunala in vodila nadzor nad dejavnostmi v mednarodni coni. </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p:cNvSpPr>
          <p:nvPr>
            <p:ph type="title"/>
          </p:nvPr>
        </p:nvSpPr>
        <p:spPr/>
        <p:txBody>
          <a:bodyPr/>
          <a:lstStyle/>
          <a:p>
            <a:endParaRPr lang="sl-SI" smtClean="0"/>
          </a:p>
        </p:txBody>
      </p:sp>
      <p:sp>
        <p:nvSpPr>
          <p:cNvPr id="128002" name="Rectangle 3"/>
          <p:cNvSpPr>
            <a:spLocks noGrp="1"/>
          </p:cNvSpPr>
          <p:nvPr>
            <p:ph type="body" idx="1"/>
          </p:nvPr>
        </p:nvSpPr>
        <p:spPr/>
        <p:txBody>
          <a:bodyPr/>
          <a:lstStyle/>
          <a:p>
            <a:pPr>
              <a:lnSpc>
                <a:spcPct val="90000"/>
              </a:lnSpc>
            </a:pPr>
            <a:r>
              <a:rPr lang="sl-SI" sz="2400" b="1" smtClean="0"/>
              <a:t>Resolucija II</a:t>
            </a:r>
            <a:r>
              <a:rPr lang="sl-SI" sz="2400" smtClean="0"/>
              <a:t> je urejala začetna finančna vlaganja s strani držav ali zasebnih konzorcijev v mednarodno cono in uvedla zaščito </a:t>
            </a:r>
            <a:r>
              <a:rPr lang="sl-SI" sz="2400" b="1" smtClean="0"/>
              <a:t>"pionirskih investitorjev"</a:t>
            </a:r>
            <a:r>
              <a:rPr lang="sl-SI" sz="2400" smtClean="0"/>
              <a:t> na ta način, da jim je zagotavljala sklenitev z Oblastjo pogodbe o izkoriščanju tistega dela oceanskega dna, v katerega so ali naj bi v prehodnem obdobju vlagali sredstva za raziskovanje njegovih rudnih bogastev. Sklenitev pogodbe o izkoriščanju s "pionirskim investitorjem" je bila vezana na začetek veljavnosti Konvencije ter na pogoj, da država, kjer ima "pionirski investitor" sedež, do takrat ratificira oziroma pristopi k Konvenciji. Med prvotnimi podpisnicami Konvencije, domnevnimi "pionirskimi investitorji" so bile Francija, Kanada, Nizozemska, nekdanja SZ in Indija.</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p:cNvSpPr>
          <p:nvPr>
            <p:ph type="title"/>
          </p:nvPr>
        </p:nvSpPr>
        <p:spPr/>
        <p:txBody>
          <a:bodyPr/>
          <a:lstStyle/>
          <a:p>
            <a:r>
              <a:rPr lang="sl-SI" sz="2800" b="1" smtClean="0"/>
              <a:t>OD KONVENCIJE DO IZVEDBENEGA (IMPLEMENTACIJSKEGA) SPORAZUMA</a:t>
            </a:r>
          </a:p>
        </p:txBody>
      </p:sp>
      <p:sp>
        <p:nvSpPr>
          <p:cNvPr id="129026" name="Rectangle 3"/>
          <p:cNvSpPr>
            <a:spLocks noGrp="1"/>
          </p:cNvSpPr>
          <p:nvPr>
            <p:ph type="body" idx="1"/>
          </p:nvPr>
        </p:nvSpPr>
        <p:spPr/>
        <p:txBody>
          <a:bodyPr/>
          <a:lstStyle/>
          <a:p>
            <a:pPr>
              <a:lnSpc>
                <a:spcPct val="90000"/>
              </a:lnSpc>
            </a:pPr>
            <a:r>
              <a:rPr lang="sl-SI" sz="2800" smtClean="0"/>
              <a:t>Kljub dejstvu, da je paralelni režim v času sprejetja Konvencije predstavljal kompromis glede bodočega izkoriščanja mednarodne cone, ta režim ni bil sprejemljiv za tehnološko najrazvitejše države. </a:t>
            </a:r>
          </a:p>
          <a:p>
            <a:pPr>
              <a:lnSpc>
                <a:spcPct val="90000"/>
              </a:lnSpc>
            </a:pPr>
            <a:r>
              <a:rPr lang="sl-SI" sz="2800" smtClean="0"/>
              <a:t>Te države in sicer ZDA, ZR Nemčija, Združeno kraljestvo, Francija, nekdanja SZ in Japonska so v fazi zaključnega sprejemanja Konvencije sprejele vsaka svojo </a:t>
            </a:r>
            <a:r>
              <a:rPr lang="sl-SI" sz="2800" u="sng" smtClean="0"/>
              <a:t>(začasno) enostransko zakonodajo o globokomorskem rudarjenju</a:t>
            </a:r>
            <a:r>
              <a:rPr lang="sl-SI" sz="2800" smtClean="0"/>
              <a:t> na temelju izdajanja licenc in mimo režima, ki je bil predviden po Konvenciji.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p:cNvSpPr>
          <p:nvPr>
            <p:ph type="title"/>
          </p:nvPr>
        </p:nvSpPr>
        <p:spPr/>
        <p:txBody>
          <a:bodyPr/>
          <a:lstStyle/>
          <a:p>
            <a:r>
              <a:rPr lang="sl-SI" sz="4000" b="1" smtClean="0"/>
              <a:t>ALTERNATIVA XI. POGLAVJU – MINI KONVENCIJA</a:t>
            </a:r>
          </a:p>
        </p:txBody>
      </p:sp>
      <p:sp>
        <p:nvSpPr>
          <p:cNvPr id="130050" name="Rectangle 3"/>
          <p:cNvSpPr>
            <a:spLocks noGrp="1"/>
          </p:cNvSpPr>
          <p:nvPr>
            <p:ph type="body" idx="1"/>
          </p:nvPr>
        </p:nvSpPr>
        <p:spPr/>
        <p:txBody>
          <a:bodyPr/>
          <a:lstStyle/>
          <a:p>
            <a:pPr>
              <a:lnSpc>
                <a:spcPct val="80000"/>
              </a:lnSpc>
            </a:pPr>
            <a:r>
              <a:rPr lang="sl-SI" sz="2000" smtClean="0"/>
              <a:t>Japonska in nekdanja SZ sta podpisali Konvencijo. Francija, ZR Nemčija, Združeno kraljestvo in ZDA so nato sklenile še tako imenovano </a:t>
            </a:r>
            <a:r>
              <a:rPr lang="sl-SI" sz="2000" b="1" smtClean="0"/>
              <a:t>"mini pogodbo" (mini-treaty)</a:t>
            </a:r>
            <a:r>
              <a:rPr lang="sl-SI" sz="2000" smtClean="0"/>
              <a:t> o priznanju medsebojnih izključnih pravic za rudarjenje na globokomorskem dnu ter za reševanje morebitnih prekrivajočih se enostranskih zahtev na tem dnu. </a:t>
            </a:r>
          </a:p>
          <a:p>
            <a:pPr>
              <a:lnSpc>
                <a:spcPct val="80000"/>
              </a:lnSpc>
            </a:pPr>
            <a:r>
              <a:rPr lang="sl-SI" sz="2000" smtClean="0"/>
              <a:t>Del doktrine ne govori o "mini pogodbi", ki že v naslovu nakazuje na odstopanje od režima po Konvenciji, temveč o </a:t>
            </a:r>
            <a:r>
              <a:rPr lang="sl-SI" sz="2000" b="1" smtClean="0"/>
              <a:t>"režimu med državami z vzajemnimi zahtevami"</a:t>
            </a:r>
            <a:r>
              <a:rPr lang="sl-SI" sz="2000" smtClean="0"/>
              <a:t> (The Reciprocating States Regime). Ta separatni režim globokomorskega rudarjenja je bil zaradi prekrivanja zahtev nad istimi rudarskimi polji s strani različnih konzorcijev dopolnjen še leta 1983 in 1984. Začasnemu sporazumu iz leta 1984 so se priključile še Belgija, Italija, Japonska in Nizozemska. Poleti 1987 bil med državami separatnega režima in nekdanjo SZ sklenjen tako imenovan </a:t>
            </a:r>
            <a:r>
              <a:rPr lang="sl-SI" sz="2000" b="1" smtClean="0"/>
              <a:t>"polnočni sporazum" (Midnight Agreement)</a:t>
            </a:r>
            <a:r>
              <a:rPr lang="sl-SI" sz="2000" smtClean="0"/>
              <a:t>. Z njim so bile odpravljene določene prekrivajoče se zahteve, kar je omogočilo Franciji, Japonski in nekdanji SZ, da so se lahko registrirale kot "pionirske investitorke."</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p:cNvSpPr>
          <p:nvPr>
            <p:ph type="title"/>
          </p:nvPr>
        </p:nvSpPr>
        <p:spPr/>
        <p:txBody>
          <a:bodyPr/>
          <a:lstStyle/>
          <a:p>
            <a:r>
              <a:rPr lang="sl-SI" sz="4000" b="1" smtClean="0"/>
              <a:t>PRIPRAVE NA SPREJEM IMPLEMENTACIJSKEGA SPORAZUMA</a:t>
            </a:r>
          </a:p>
        </p:txBody>
      </p:sp>
      <p:sp>
        <p:nvSpPr>
          <p:cNvPr id="131074" name="Rectangle 3"/>
          <p:cNvSpPr>
            <a:spLocks noGrp="1"/>
          </p:cNvSpPr>
          <p:nvPr>
            <p:ph type="body" idx="1"/>
          </p:nvPr>
        </p:nvSpPr>
        <p:spPr/>
        <p:txBody>
          <a:bodyPr/>
          <a:lstStyle/>
          <a:p>
            <a:pPr>
              <a:lnSpc>
                <a:spcPct val="80000"/>
              </a:lnSpc>
            </a:pPr>
            <a:r>
              <a:rPr lang="sl-SI" sz="2400" b="1" dirty="0" smtClean="0"/>
              <a:t>Prvo obdobje</a:t>
            </a:r>
            <a:r>
              <a:rPr lang="sl-SI" sz="2400" dirty="0" smtClean="0"/>
              <a:t> neformalnih pogajanj pod vodstvom </a:t>
            </a:r>
            <a:r>
              <a:rPr lang="sl-SI" sz="2400" dirty="0" err="1" smtClean="0"/>
              <a:t>GenSeca</a:t>
            </a:r>
            <a:r>
              <a:rPr lang="sl-SI" sz="2400" dirty="0" smtClean="0"/>
              <a:t> </a:t>
            </a:r>
            <a:r>
              <a:rPr lang="sl-SI" sz="2400" b="1" dirty="0" smtClean="0"/>
              <a:t>Pereza de </a:t>
            </a:r>
            <a:r>
              <a:rPr lang="sl-SI" sz="2400" b="1" dirty="0" err="1" smtClean="0"/>
              <a:t>Cuellarja</a:t>
            </a:r>
            <a:r>
              <a:rPr lang="sl-SI" sz="2400" b="1" dirty="0" smtClean="0"/>
              <a:t> (1990-1991)</a:t>
            </a:r>
            <a:r>
              <a:rPr lang="sl-SI" sz="2400" dirty="0" smtClean="0"/>
              <a:t>. Neformalne konzultacije o: stroških pogodbenic, revizijski konferenci, transferju tehnologije, omejitvi proizvodnje iz mednarodne cone, odškodninskemu fondu, finančnim pogojem pogodbe in o okoljskih vprašanjih.</a:t>
            </a:r>
            <a:endParaRPr lang="sl-SI" sz="2400" b="1" dirty="0" smtClean="0"/>
          </a:p>
          <a:p>
            <a:pPr>
              <a:lnSpc>
                <a:spcPct val="80000"/>
              </a:lnSpc>
            </a:pPr>
            <a:r>
              <a:rPr lang="sl-SI" sz="2400" b="1" dirty="0" smtClean="0"/>
              <a:t>Drugo obdobje</a:t>
            </a:r>
            <a:r>
              <a:rPr lang="sl-SI" sz="2400" dirty="0" smtClean="0"/>
              <a:t> se nadaljuje 1992 pod vodstvom novega </a:t>
            </a:r>
            <a:r>
              <a:rPr lang="sl-SI" sz="2400" dirty="0" err="1" smtClean="0"/>
              <a:t>GenSeca</a:t>
            </a:r>
            <a:r>
              <a:rPr lang="sl-SI" sz="2400" dirty="0" smtClean="0"/>
              <a:t> </a:t>
            </a:r>
            <a:r>
              <a:rPr lang="sl-SI" sz="2400" dirty="0" err="1" smtClean="0"/>
              <a:t>Butrosa</a:t>
            </a:r>
            <a:r>
              <a:rPr lang="sl-SI" sz="2400" dirty="0" smtClean="0"/>
              <a:t> </a:t>
            </a:r>
            <a:r>
              <a:rPr lang="sl-SI" sz="2400" dirty="0" err="1" smtClean="0"/>
              <a:t>Ghalija</a:t>
            </a:r>
            <a:r>
              <a:rPr lang="sl-SI" sz="2400" dirty="0" smtClean="0"/>
              <a:t>. Pogajanja se nadaljujejo v letu 1993. Sklenjeno je, da kakršen koli pristop bo sprejet, mora biti pravno zavezujoč. Skupni papir razvitih držav in držav v razvoju s 3. 8. 1993 z imenom »</a:t>
            </a:r>
            <a:r>
              <a:rPr lang="sl-SI" sz="2400" b="1" dirty="0" err="1" smtClean="0"/>
              <a:t>boat</a:t>
            </a:r>
            <a:r>
              <a:rPr lang="sl-SI" sz="2400" b="1" dirty="0" smtClean="0"/>
              <a:t> </a:t>
            </a:r>
            <a:r>
              <a:rPr lang="sl-SI" sz="2400" b="1" dirty="0" err="1" smtClean="0"/>
              <a:t>paper</a:t>
            </a:r>
            <a:r>
              <a:rPr lang="sl-SI" sz="2400" dirty="0" smtClean="0"/>
              <a:t>«.</a:t>
            </a:r>
          </a:p>
          <a:p>
            <a:pPr>
              <a:lnSpc>
                <a:spcPct val="80000"/>
              </a:lnSpc>
            </a:pPr>
            <a:r>
              <a:rPr lang="sl-SI" sz="2400" dirty="0" smtClean="0"/>
              <a:t>16. 11. 1993 prispejo 60. ratifikacijske listine Gvajane k depozitarju, kar pomeni glede na 308. Člen Konvencije, da bo ta začela veljati 16. 11. 1994.</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p:cNvSpPr>
          <p:nvPr>
            <p:ph type="title"/>
          </p:nvPr>
        </p:nvSpPr>
        <p:spPr/>
        <p:txBody>
          <a:bodyPr/>
          <a:lstStyle/>
          <a:p>
            <a:r>
              <a:rPr lang="sl-SI" sz="2400" b="1" smtClean="0"/>
              <a:t>SPORAZUM, KI UREJA IZVEDBO XI. POGLAVJA KONVENCIJE ZN O POMORSKEM MEDNARODNEM PRAVU Z 10. 12. 1982 (IMPLEMENTACIJSKI ALI IZVEDBENI SPORAZUM)</a:t>
            </a:r>
          </a:p>
        </p:txBody>
      </p:sp>
      <p:sp>
        <p:nvSpPr>
          <p:cNvPr id="132098" name="Rectangle 3"/>
          <p:cNvSpPr>
            <a:spLocks noGrp="1"/>
          </p:cNvSpPr>
          <p:nvPr>
            <p:ph type="body" idx="1"/>
          </p:nvPr>
        </p:nvSpPr>
        <p:spPr/>
        <p:txBody>
          <a:bodyPr/>
          <a:lstStyle/>
          <a:p>
            <a:pPr>
              <a:lnSpc>
                <a:spcPct val="80000"/>
              </a:lnSpc>
            </a:pPr>
            <a:r>
              <a:rPr lang="sl-SI" sz="2000" dirty="0" smtClean="0"/>
              <a:t>Sprejet v New Yorku 28. 7. 1994. </a:t>
            </a:r>
          </a:p>
          <a:p>
            <a:pPr>
              <a:lnSpc>
                <a:spcPct val="80000"/>
              </a:lnSpc>
            </a:pPr>
            <a:r>
              <a:rPr lang="sl-SI" sz="2000" dirty="0" smtClean="0"/>
              <a:t>Ohranja skupno dediščino človeštva, a jo revidira v korist razvitih držav. </a:t>
            </a:r>
          </a:p>
          <a:p>
            <a:pPr>
              <a:lnSpc>
                <a:spcPct val="80000"/>
              </a:lnSpc>
            </a:pPr>
            <a:r>
              <a:rPr lang="sl-SI" sz="2000" dirty="0" smtClean="0"/>
              <a:t>Bistvo njegovega namena izhaja iz preambule. Upošteva politične in ekonomske spremembe, vključno s tržno usmerjenimi pristopi in želi olajšati univerzalno (vsesplošno) sodelovanje pri Konvenciji.</a:t>
            </a:r>
          </a:p>
          <a:p>
            <a:pPr>
              <a:lnSpc>
                <a:spcPct val="80000"/>
              </a:lnSpc>
            </a:pPr>
            <a:r>
              <a:rPr lang="sl-SI" sz="2000" dirty="0" smtClean="0"/>
              <a:t>V koliziji z XI. poglavjem Konvencije prevladajo določbe Izvedbenega sporazuma (2. člen).</a:t>
            </a:r>
          </a:p>
          <a:p>
            <a:pPr>
              <a:lnSpc>
                <a:spcPct val="80000"/>
              </a:lnSpc>
            </a:pPr>
            <a:r>
              <a:rPr lang="sl-SI" sz="2000" dirty="0" smtClean="0"/>
              <a:t>Države, ki do njegove uveljavitve niso postale pogodbenice Konvencije, lahko pristopijo h Konvenciji le, če postanejo tudi pogodbenice Sporazuma (4. člen). </a:t>
            </a:r>
          </a:p>
          <a:p>
            <a:pPr>
              <a:lnSpc>
                <a:spcPct val="80000"/>
              </a:lnSpc>
            </a:pPr>
            <a:r>
              <a:rPr lang="sl-SI" sz="2000" dirty="0" smtClean="0"/>
              <a:t>Bistvene spremembe režima po konvenciji so v Prilogi, ki je sestavni del Sporazuma (člen 1).</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p:cNvSpPr>
          <p:nvPr>
            <p:ph type="title"/>
          </p:nvPr>
        </p:nvSpPr>
        <p:spPr/>
        <p:txBody>
          <a:bodyPr/>
          <a:lstStyle/>
          <a:p>
            <a:r>
              <a:rPr lang="sl-SI" sz="4000" b="1" smtClean="0"/>
              <a:t>BISTVO VSEBINSKIH SPREMEMB PO PRILOGI</a:t>
            </a:r>
          </a:p>
        </p:txBody>
      </p:sp>
      <p:sp>
        <p:nvSpPr>
          <p:cNvPr id="133122" name="Rectangle 3"/>
          <p:cNvSpPr>
            <a:spLocks noGrp="1"/>
          </p:cNvSpPr>
          <p:nvPr>
            <p:ph type="body" idx="1"/>
          </p:nvPr>
        </p:nvSpPr>
        <p:spPr/>
        <p:txBody>
          <a:bodyPr/>
          <a:lstStyle/>
          <a:p>
            <a:pPr>
              <a:lnSpc>
                <a:spcPct val="80000"/>
              </a:lnSpc>
            </a:pPr>
            <a:r>
              <a:rPr lang="sl-SI" sz="2400" smtClean="0"/>
              <a:t>Znižanje vplačil pionirskih investitorjev.</a:t>
            </a:r>
          </a:p>
          <a:p>
            <a:pPr>
              <a:lnSpc>
                <a:spcPct val="80000"/>
              </a:lnSpc>
            </a:pPr>
            <a:r>
              <a:rPr lang="sl-SI" sz="2400" smtClean="0"/>
              <a:t>Načelo nediskriminacije med proizvajalci.</a:t>
            </a:r>
          </a:p>
          <a:p>
            <a:pPr>
              <a:lnSpc>
                <a:spcPct val="80000"/>
              </a:lnSpc>
            </a:pPr>
            <a:r>
              <a:rPr lang="sl-SI" sz="2400" smtClean="0"/>
              <a:t>ISBA se začasno finansira iz proračuna ZN.</a:t>
            </a:r>
          </a:p>
          <a:p>
            <a:pPr>
              <a:lnSpc>
                <a:spcPct val="80000"/>
              </a:lnSpc>
            </a:pPr>
            <a:r>
              <a:rPr lang="sl-SI" sz="2400" smtClean="0"/>
              <a:t>Podjetje – spremenjene pristojnosti. Do začetka globokomorske proizvodnje opravlja njegove naloge sekretariat Oblasti za morsko dno.</a:t>
            </a:r>
          </a:p>
          <a:p>
            <a:pPr>
              <a:lnSpc>
                <a:spcPct val="80000"/>
              </a:lnSpc>
            </a:pPr>
            <a:r>
              <a:rPr lang="sl-SI" sz="2400" smtClean="0"/>
              <a:t>Ko steče proizvodnja, podjetje vodi svojo začetno proizvodnjo skozi skupna vlaganja in je izenačeno z drugimi pogodbeniki (proizvajalci). Okleščeno paralelno izkoriščanje!</a:t>
            </a:r>
          </a:p>
          <a:p>
            <a:pPr>
              <a:lnSpc>
                <a:spcPct val="80000"/>
              </a:lnSpc>
            </a:pPr>
            <a:r>
              <a:rPr lang="sl-SI" sz="2400" smtClean="0"/>
              <a:t>Nova pravila o odločanju v Skupščini in v Svetu. Odločitve Skupščine glede proračunskih, finančnih in upravnih vprašanj so vezane na priporočilo Sveta. Veto s strani Sveta?</a:t>
            </a:r>
          </a:p>
          <a:p>
            <a:pPr>
              <a:lnSpc>
                <a:spcPct val="80000"/>
              </a:lnSpc>
            </a:pPr>
            <a:r>
              <a:rPr lang="sl-SI" sz="2400" smtClean="0"/>
              <a:t>Sestava Sveta (ostane 36. članski):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slov 1"/>
          <p:cNvSpPr>
            <a:spLocks noGrp="1"/>
          </p:cNvSpPr>
          <p:nvPr>
            <p:ph type="title"/>
          </p:nvPr>
        </p:nvSpPr>
        <p:spPr/>
        <p:txBody>
          <a:bodyPr/>
          <a:lstStyle/>
          <a:p>
            <a:pPr eaLnBrk="1" hangingPunct="1"/>
            <a:endParaRPr lang="sl-SI" smtClean="0"/>
          </a:p>
        </p:txBody>
      </p:sp>
      <p:sp>
        <p:nvSpPr>
          <p:cNvPr id="3" name="Ograda vsebine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sl-SI" dirty="0"/>
              <a:t>Drugi poglavitnejši očitek ženevski kodifikaciji se je nanašal na določitev zunanje meje epikontinentalnega pasu. </a:t>
            </a:r>
            <a:r>
              <a:rPr lang="sl-SI" dirty="0" smtClean="0"/>
              <a:t>Ta je </a:t>
            </a:r>
            <a:r>
              <a:rPr lang="sl-SI" dirty="0"/>
              <a:t>bila v ŽK o epikontinentalnem pasu določena alternativno.</a:t>
            </a:r>
          </a:p>
          <a:p>
            <a:pPr eaLnBrk="1" fontAlgn="auto" hangingPunct="1">
              <a:spcAft>
                <a:spcPts val="0"/>
              </a:spcAft>
              <a:buFont typeface="Arial" pitchFamily="34" charset="0"/>
              <a:buChar char="•"/>
              <a:defRPr/>
            </a:pPr>
            <a:r>
              <a:rPr lang="sl-SI" dirty="0"/>
              <a:t>Razvoj znanosti in tehnologije ter potreba po uveljavitvi nove mednarodne ekonomske ureditve in pravičnejši razdelitvi morskih naravnih bogastev so </a:t>
            </a:r>
            <a:r>
              <a:rPr lang="sl-SI" dirty="0" smtClean="0"/>
              <a:t>pripeljali </a:t>
            </a:r>
            <a:r>
              <a:rPr lang="sl-SI" dirty="0"/>
              <a:t>do spoznanja, da je potrebno v enoviti konvenciji urediti vso pomorsko pravno problematiko.</a:t>
            </a:r>
          </a:p>
          <a:p>
            <a:pPr eaLnBrk="1" fontAlgn="auto" hangingPunct="1">
              <a:spcAft>
                <a:spcPts val="0"/>
              </a:spcAft>
              <a:buFont typeface="Arial" pitchFamily="34" charset="0"/>
              <a:buChar char="•"/>
              <a:defRPr/>
            </a:pPr>
            <a:endParaRPr lang="sl-SI"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p:cNvSpPr>
          <p:nvPr>
            <p:ph type="title"/>
          </p:nvPr>
        </p:nvSpPr>
        <p:spPr/>
        <p:txBody>
          <a:bodyPr/>
          <a:lstStyle/>
          <a:p>
            <a:endParaRPr lang="sl-SI" smtClean="0"/>
          </a:p>
        </p:txBody>
      </p:sp>
      <p:sp>
        <p:nvSpPr>
          <p:cNvPr id="134146" name="Rectangle 3"/>
          <p:cNvSpPr>
            <a:spLocks noGrp="1"/>
          </p:cNvSpPr>
          <p:nvPr>
            <p:ph type="body" idx="1"/>
          </p:nvPr>
        </p:nvSpPr>
        <p:spPr/>
        <p:txBody>
          <a:bodyPr/>
          <a:lstStyle/>
          <a:p>
            <a:pPr>
              <a:lnSpc>
                <a:spcPct val="80000"/>
              </a:lnSpc>
            </a:pPr>
            <a:r>
              <a:rPr lang="sl-SI" sz="2000" smtClean="0"/>
              <a:t>4 največje porabnice oziroma čiste uvoznice blaga, proizvedenega iz rud, ki naj bi se izkoriščale v Mednarodni coni, od katerih mora biti ena država iz Vzhodne Evrope, ki ima najmočnejšo ekonomijo v tej regiji;</a:t>
            </a:r>
          </a:p>
          <a:p>
            <a:pPr>
              <a:lnSpc>
                <a:spcPct val="80000"/>
              </a:lnSpc>
            </a:pPr>
            <a:r>
              <a:rPr lang="sl-SI" sz="2000" smtClean="0"/>
              <a:t>4 izmed 8 pogodbenic, ki so največ investirale v pripravo proizvodnje Mednarodne cone, bodisi neposredno ali preko svojih državljanov;</a:t>
            </a:r>
          </a:p>
          <a:p>
            <a:pPr>
              <a:lnSpc>
                <a:spcPct val="80000"/>
              </a:lnSpc>
            </a:pPr>
            <a:r>
              <a:rPr lang="sl-SI" sz="2000" smtClean="0"/>
              <a:t>4 izmed pogodbenic, ki so na temelju proizvodnje pod njihovo jurisdikcijo največje izvoznice rud, ki se bodo pridobivale iz Mednarodne cone;</a:t>
            </a:r>
          </a:p>
          <a:p>
            <a:pPr>
              <a:lnSpc>
                <a:spcPct val="80000"/>
              </a:lnSpc>
            </a:pPr>
            <a:r>
              <a:rPr lang="sl-SI" sz="2000" smtClean="0"/>
              <a:t>6 članov izmed pogodbenic v razvoju s posebnimi interesi. Države s številnim prebivalstvom, države brez morske obale ali GDS, otoške države, države glavni uvozniki rud, ki se bodo proizvajale v Coni, potencialni proizvajalci teh rud in najmanj razvite države.</a:t>
            </a:r>
          </a:p>
          <a:p>
            <a:pPr>
              <a:lnSpc>
                <a:spcPct val="80000"/>
              </a:lnSpc>
            </a:pPr>
            <a:r>
              <a:rPr lang="sl-SI" sz="2000" smtClean="0"/>
              <a:t>18 članov se izvoli na temelju načela pravične geografske delitve sedežev, pri čemer naj ima vsaka geografska regija najmanj 1 člana (Afrika, Azija, Vzhodna Evropa, Latinska Amerika in Karibi in Zahodna Evropa in drugi).</a:t>
            </a:r>
          </a:p>
          <a:p>
            <a:pPr>
              <a:lnSpc>
                <a:spcPct val="80000"/>
              </a:lnSpc>
            </a:pPr>
            <a:r>
              <a:rPr lang="sl-SI" sz="2000" smtClean="0"/>
              <a:t>Transfer tehnologije pod tržnimi pogoji!</a:t>
            </a:r>
          </a:p>
          <a:p>
            <a:pPr>
              <a:lnSpc>
                <a:spcPct val="80000"/>
              </a:lnSpc>
            </a:pPr>
            <a:r>
              <a:rPr lang="sl-SI" sz="2000" smtClean="0"/>
              <a:t>Ustanovitev finančnega odbora.</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p:cNvSpPr>
          <p:nvPr>
            <p:ph type="title"/>
          </p:nvPr>
        </p:nvSpPr>
        <p:spPr/>
        <p:txBody>
          <a:bodyPr/>
          <a:lstStyle/>
          <a:p>
            <a:r>
              <a:rPr lang="sl-SI" sz="4000" b="1" smtClean="0"/>
              <a:t>OSTALA RELEVANTNA POGLAVJA KONVENCIJE</a:t>
            </a:r>
          </a:p>
        </p:txBody>
      </p:sp>
      <p:sp>
        <p:nvSpPr>
          <p:cNvPr id="135170" name="Rectangle 3"/>
          <p:cNvSpPr>
            <a:spLocks noGrp="1"/>
          </p:cNvSpPr>
          <p:nvPr>
            <p:ph type="body" idx="1"/>
          </p:nvPr>
        </p:nvSpPr>
        <p:spPr/>
        <p:txBody>
          <a:bodyPr/>
          <a:lstStyle/>
          <a:p>
            <a:r>
              <a:rPr lang="sl-SI" smtClean="0"/>
              <a:t>Poglavje IX, Zaprta ali polzaprta morja</a:t>
            </a:r>
          </a:p>
          <a:p>
            <a:r>
              <a:rPr lang="sl-SI" smtClean="0"/>
              <a:t>Poglavje XII, Varstvo in ohranitev morskega okolja,</a:t>
            </a:r>
          </a:p>
          <a:p>
            <a:r>
              <a:rPr lang="sl-SI" smtClean="0"/>
              <a:t>Poglavje XIII, Znanstveno raziskovanje morja</a:t>
            </a:r>
          </a:p>
          <a:p>
            <a:r>
              <a:rPr lang="sl-SI" smtClean="0"/>
              <a:t>Poglavje XIV, Razvoj in transfer morske tehnologije</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p:txBody>
          <a:bodyPr/>
          <a:lstStyle/>
          <a:p>
            <a:r>
              <a:rPr lang="sl-SI" sz="4000" b="1" smtClean="0"/>
              <a:t>REŠEVANJE SPOROV (XV. POGLAVJE KONVENCIJE)</a:t>
            </a:r>
          </a:p>
        </p:txBody>
      </p:sp>
      <p:sp>
        <p:nvSpPr>
          <p:cNvPr id="136195" name="Rectangle 3"/>
          <p:cNvSpPr>
            <a:spLocks noGrp="1"/>
          </p:cNvSpPr>
          <p:nvPr>
            <p:ph type="body" idx="1"/>
          </p:nvPr>
        </p:nvSpPr>
        <p:spPr/>
        <p:txBody>
          <a:bodyPr/>
          <a:lstStyle/>
          <a:p>
            <a:pPr>
              <a:lnSpc>
                <a:spcPct val="90000"/>
              </a:lnSpc>
            </a:pPr>
            <a:r>
              <a:rPr lang="sl-SI" sz="2800" b="1" smtClean="0"/>
              <a:t>Splošne določbe (Odd. 1)</a:t>
            </a:r>
            <a:endParaRPr lang="sl-SI" sz="2800" i="1" smtClean="0"/>
          </a:p>
          <a:p>
            <a:pPr>
              <a:lnSpc>
                <a:spcPct val="90000"/>
              </a:lnSpc>
            </a:pPr>
            <a:r>
              <a:rPr lang="sl-SI" sz="2800" i="1" smtClean="0"/>
              <a:t>Člen 279, Obveznost reševanja sporov z mirnimi sredstvi</a:t>
            </a:r>
            <a:endParaRPr lang="sl-SI" sz="2800" smtClean="0"/>
          </a:p>
          <a:p>
            <a:pPr>
              <a:lnSpc>
                <a:spcPct val="90000"/>
              </a:lnSpc>
            </a:pPr>
            <a:r>
              <a:rPr lang="sl-SI" sz="2800" smtClean="0"/>
              <a:t>Pogodbenice so dolžne rešiti kateri koli spor med njimi, ki se nanaša na razlago ali uporabo Konvencije, z mirnimi sredstvi v skladu z 3. odst. 2. člena UL ZN in so dolžne za dosego tega cilja iskati rešitev s sredstvi, ki so našteta v 33. členu UL ZN.</a:t>
            </a:r>
            <a:endParaRPr lang="sl-SI" sz="2800" i="1" smtClean="0"/>
          </a:p>
          <a:p>
            <a:pPr>
              <a:lnSpc>
                <a:spcPct val="90000"/>
              </a:lnSpc>
            </a:pPr>
            <a:r>
              <a:rPr lang="sl-SI" sz="2800" i="1" smtClean="0"/>
              <a:t>Člen 283, Izmenjava mnenj (exchange of views)</a:t>
            </a:r>
          </a:p>
          <a:p>
            <a:pPr>
              <a:lnSpc>
                <a:spcPct val="90000"/>
              </a:lnSpc>
            </a:pPr>
            <a:r>
              <a:rPr lang="sl-SI" sz="2800" i="1" smtClean="0"/>
              <a:t>Člen 284, sprava</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p:txBody>
          <a:bodyPr/>
          <a:lstStyle/>
          <a:p>
            <a:r>
              <a:rPr lang="sl-SI" sz="3200" b="1" smtClean="0"/>
              <a:t>OBVEZNI POSTOPKI, KI IMAJO ZA POSLEDICO PRAVNO OBVEZUJOČE REŠITVE (Odd. 2)</a:t>
            </a:r>
          </a:p>
        </p:txBody>
      </p:sp>
      <p:sp>
        <p:nvSpPr>
          <p:cNvPr id="137219" name="Rectangle 3"/>
          <p:cNvSpPr>
            <a:spLocks noGrp="1"/>
          </p:cNvSpPr>
          <p:nvPr>
            <p:ph type="body" idx="1"/>
          </p:nvPr>
        </p:nvSpPr>
        <p:spPr/>
        <p:txBody>
          <a:bodyPr/>
          <a:lstStyle/>
          <a:p>
            <a:r>
              <a:rPr lang="sl-SI" sz="2800" smtClean="0"/>
              <a:t>Obvezni postopki, ki imajo za posledico pravno obvezujočo odločitev, so predvideni v 2. odd. XV. poglavja Konvencije. Po 286. členu konvencije in ob upoštevanju vrste izjem po 3. odd. tega poglavja (člena 297 in 298) se </a:t>
            </a:r>
            <a:r>
              <a:rPr lang="sl-SI" sz="2800" u="sng" smtClean="0"/>
              <a:t>spor o razlagi ali uporabi konvencije</a:t>
            </a:r>
            <a:r>
              <a:rPr lang="sl-SI" sz="2800" smtClean="0"/>
              <a:t>, glede katerega se stranki nista mogli sporazumeti, s katerim mirnim sredstvom ga bosta rešili, </a:t>
            </a:r>
            <a:r>
              <a:rPr lang="sl-SI" sz="2800" u="sng" smtClean="0"/>
              <a:t>lahko predloži na zahtevo ene od strank v sporu sodišču ali arbitražnemu sodišču</a:t>
            </a:r>
            <a:r>
              <a:rPr lang="sl-SI" sz="2800" smtClean="0"/>
              <a:t>, ki je pristojno po določbah tega poglavja.</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p:txBody>
          <a:bodyPr/>
          <a:lstStyle/>
          <a:p>
            <a:r>
              <a:rPr lang="sl-SI" b="1" smtClean="0"/>
              <a:t>IZBIRA POSTOPKA</a:t>
            </a:r>
          </a:p>
        </p:txBody>
      </p:sp>
      <p:sp>
        <p:nvSpPr>
          <p:cNvPr id="138243" name="Rectangle 3"/>
          <p:cNvSpPr>
            <a:spLocks noGrp="1"/>
          </p:cNvSpPr>
          <p:nvPr>
            <p:ph type="body" idx="1"/>
          </p:nvPr>
        </p:nvSpPr>
        <p:spPr/>
        <p:txBody>
          <a:bodyPr/>
          <a:lstStyle/>
          <a:p>
            <a:pPr>
              <a:lnSpc>
                <a:spcPct val="80000"/>
              </a:lnSpc>
            </a:pPr>
            <a:r>
              <a:rPr lang="sl-SI" sz="1800" smtClean="0"/>
              <a:t>Sredstva na izbiro, ki imajo za posledico pravno obvezujočo rešitev, so našteta v </a:t>
            </a:r>
            <a:r>
              <a:rPr lang="sl-SI" sz="1800" b="1" smtClean="0"/>
              <a:t>287. čl. (</a:t>
            </a:r>
            <a:r>
              <a:rPr lang="sl-SI" sz="1800" b="1" i="1" smtClean="0"/>
              <a:t>Izbira postopka</a:t>
            </a:r>
            <a:r>
              <a:rPr lang="sl-SI" sz="1800" b="1" smtClean="0"/>
              <a:t>)</a:t>
            </a:r>
            <a:r>
              <a:rPr lang="sl-SI" sz="1800" smtClean="0"/>
              <a:t>. Vsaka pogodbenica lahko ob podpisu, ratifikaciji ali pristopu k Konvenciji v pisni obliki izjavi, da si za razlago ali uporabo konvencije lahko izbere enega od naslednjih forumov ali mehanizmov:</a:t>
            </a:r>
          </a:p>
          <a:p>
            <a:pPr>
              <a:lnSpc>
                <a:spcPct val="80000"/>
              </a:lnSpc>
            </a:pPr>
            <a:r>
              <a:rPr lang="sl-SI" sz="1800" smtClean="0"/>
              <a:t>(a) Mednarodno sodišče za pomorsko mednarodno pravo v Hamburgu,</a:t>
            </a:r>
          </a:p>
          <a:p>
            <a:pPr>
              <a:lnSpc>
                <a:spcPct val="80000"/>
              </a:lnSpc>
            </a:pPr>
            <a:r>
              <a:rPr lang="sl-SI" sz="1800" smtClean="0"/>
              <a:t>(b) Meddržavno sodišče v Haagu,</a:t>
            </a:r>
          </a:p>
          <a:p>
            <a:pPr>
              <a:lnSpc>
                <a:spcPct val="80000"/>
              </a:lnSpc>
            </a:pPr>
            <a:r>
              <a:rPr lang="sl-SI" sz="1800" smtClean="0"/>
              <a:t>(c) arbitražno sodišče v skladu z Prilogo VII. konvencije,</a:t>
            </a:r>
          </a:p>
          <a:p>
            <a:pPr>
              <a:lnSpc>
                <a:spcPct val="80000"/>
              </a:lnSpc>
            </a:pPr>
            <a:r>
              <a:rPr lang="sl-SI" sz="1800" smtClean="0"/>
              <a:t>(d) posebno arbitražno razsodišče po Prilogi VIII. konvencije le za določeno vrsto sporov.</a:t>
            </a:r>
          </a:p>
          <a:p>
            <a:pPr>
              <a:lnSpc>
                <a:spcPct val="80000"/>
              </a:lnSpc>
            </a:pPr>
            <a:r>
              <a:rPr lang="sl-SI" sz="1800" smtClean="0"/>
              <a:t>Deklaracija se predloži generalnemu sekretarju ZN, ki pošlje kopije pogodbenicam LOS konvencije (8. odst. 287. člena).</a:t>
            </a:r>
          </a:p>
          <a:p>
            <a:pPr>
              <a:lnSpc>
                <a:spcPct val="80000"/>
              </a:lnSpc>
            </a:pPr>
            <a:r>
              <a:rPr lang="sl-SI" sz="1800" smtClean="0"/>
              <a:t>Če sta obe državi stranki v sporu izbrali z izjavo isto sredstvo, se lahko uporabi edino takšen postopek, razen če se ne dogovorita drugače (4. odst.). </a:t>
            </a:r>
          </a:p>
          <a:p>
            <a:pPr>
              <a:lnSpc>
                <a:spcPct val="80000"/>
              </a:lnSpc>
            </a:pPr>
            <a:r>
              <a:rPr lang="sl-SI" sz="1800" smtClean="0"/>
              <a:t>Če se pojavi spor s državo, ki izjave po 287. členu ni dala (3.odst.) ali če se izjavi med seboj ne pokrivata (</a:t>
            </a:r>
            <a:r>
              <a:rPr lang="sl-SI" sz="1800" b="1" smtClean="0"/>
              <a:t>takšen je bil primer Slovenije in Hrvaške</a:t>
            </a:r>
            <a:r>
              <a:rPr lang="sl-SI" sz="1800" smtClean="0"/>
              <a:t>), (5. odst.), potem pride v poštev le arbitražni postopek po </a:t>
            </a:r>
            <a:r>
              <a:rPr lang="sl-SI" sz="1800" b="1" smtClean="0"/>
              <a:t>Prilogi VII Konvencije</a:t>
            </a:r>
            <a:r>
              <a:rPr lang="sl-SI" sz="1800" smtClean="0"/>
              <a:t>.</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p:txBody>
          <a:bodyPr/>
          <a:lstStyle/>
          <a:p>
            <a:r>
              <a:rPr lang="sl-SI" b="1" smtClean="0"/>
              <a:t>PRILOGA VII, ARBITRAŽA</a:t>
            </a:r>
          </a:p>
        </p:txBody>
      </p:sp>
      <p:sp>
        <p:nvSpPr>
          <p:cNvPr id="139267" name="Rectangle 3"/>
          <p:cNvSpPr>
            <a:spLocks noGrp="1"/>
          </p:cNvSpPr>
          <p:nvPr>
            <p:ph type="body" idx="1"/>
          </p:nvPr>
        </p:nvSpPr>
        <p:spPr/>
        <p:txBody>
          <a:bodyPr/>
          <a:lstStyle/>
          <a:p>
            <a:pPr>
              <a:lnSpc>
                <a:spcPct val="90000"/>
              </a:lnSpc>
            </a:pPr>
            <a:r>
              <a:rPr lang="sl-SI" smtClean="0"/>
              <a:t>Gre za postavitev </a:t>
            </a:r>
            <a:r>
              <a:rPr lang="sl-SI" i="1" smtClean="0"/>
              <a:t>ad hoc</a:t>
            </a:r>
            <a:r>
              <a:rPr lang="sl-SI" smtClean="0"/>
              <a:t> arbitražnega sodišča iz liste arbitrov, ki se za potrebe arbitražnega postopka po Prilogi VII. vodi pri generalnem sekretarju ZN (3. člen Priloge VII). Vsaka država pogodbenica lahko imenuje 4 arbitre izmed oseb, ki imajo izkušnje v pomorskih zadevah in uživajo najvišji ugled za pravičnost (</a:t>
            </a:r>
            <a:r>
              <a:rPr lang="sl-SI" i="1" smtClean="0"/>
              <a:t>fairness</a:t>
            </a:r>
            <a:r>
              <a:rPr lang="sl-SI" smtClean="0"/>
              <a:t>), kompetentnost in celovitost. Slovenija arbitrov po 2. členu priloge VII. ni imenovala.</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sl-SI" sz="4000" b="1" smtClean="0"/>
              <a:t>OMEJITVE IN IZJEME ZA UPORABO POSTOPKOV</a:t>
            </a:r>
          </a:p>
        </p:txBody>
      </p:sp>
      <p:sp>
        <p:nvSpPr>
          <p:cNvPr id="140291" name="Rectangle 3"/>
          <p:cNvSpPr>
            <a:spLocks noGrp="1"/>
          </p:cNvSpPr>
          <p:nvPr>
            <p:ph type="body" idx="1"/>
          </p:nvPr>
        </p:nvSpPr>
        <p:spPr/>
        <p:txBody>
          <a:bodyPr/>
          <a:lstStyle/>
          <a:p>
            <a:pPr>
              <a:lnSpc>
                <a:spcPct val="80000"/>
              </a:lnSpc>
            </a:pPr>
            <a:r>
              <a:rPr lang="sl-SI" sz="1800" b="1" smtClean="0"/>
              <a:t>Te izjeme so fakultativne in jih države lahko izberejo in podajo v svoji izjavi.</a:t>
            </a:r>
          </a:p>
          <a:p>
            <a:pPr>
              <a:lnSpc>
                <a:spcPct val="80000"/>
              </a:lnSpc>
            </a:pPr>
            <a:r>
              <a:rPr lang="sl-SI" sz="1800" b="1" smtClean="0"/>
              <a:t>Člen 297, </a:t>
            </a:r>
            <a:r>
              <a:rPr lang="sl-SI" sz="1800" smtClean="0"/>
              <a:t>Spori, ki se nanašajo na uporabo in razlago Konvencije glede suverenih pravic in jurisdikcije obalne države v EEZ in na ep. pasu (1), na znanstveno raziskovanje v EEZ in na ep. pasu(2) in na ribolov v EEZ (3).</a:t>
            </a:r>
            <a:endParaRPr lang="sl-SI" sz="1800" b="1" smtClean="0"/>
          </a:p>
          <a:p>
            <a:pPr>
              <a:lnSpc>
                <a:spcPct val="80000"/>
              </a:lnSpc>
            </a:pPr>
            <a:r>
              <a:rPr lang="sl-SI" sz="1800" b="1" smtClean="0"/>
              <a:t>Izjeme po 298. členu</a:t>
            </a:r>
            <a:endParaRPr lang="sl-SI" sz="1800" smtClean="0"/>
          </a:p>
          <a:p>
            <a:pPr>
              <a:lnSpc>
                <a:spcPct val="80000"/>
              </a:lnSpc>
            </a:pPr>
            <a:r>
              <a:rPr lang="sl-SI" sz="1800" smtClean="0"/>
              <a:t>Ta člen omogoča, da država pogodbenica izvzame iz sistema obveznega reševanja sporov katerega koli ali vse tri kategorije sporov, ki so opredeljeni v 1. odstavku in sicer:</a:t>
            </a:r>
          </a:p>
          <a:p>
            <a:pPr>
              <a:lnSpc>
                <a:spcPct val="80000"/>
              </a:lnSpc>
            </a:pPr>
            <a:r>
              <a:rPr lang="sl-SI" sz="1800" smtClean="0"/>
              <a:t>(a) spori, ki se nanašajo na razlago ali uporabo členov LOS konvencije o razmejitvi teritorialnega morja, EEZ in epikontinetalnega pasu ali se tičejo zgodovinskih zalivov ali zgodovinskih naslovov,</a:t>
            </a:r>
          </a:p>
          <a:p>
            <a:pPr>
              <a:lnSpc>
                <a:spcPct val="80000"/>
              </a:lnSpc>
            </a:pPr>
            <a:r>
              <a:rPr lang="sl-SI" sz="1800" smtClean="0"/>
              <a:t>(b) spori, ki se nanašajo na vojaške dejavnosti in spori o uveljavitvi predpisov glede izvrševanje suverenih pravic ali jurisdikcije obalne države v EEZ ali na epikontinentalnem pasu in,</a:t>
            </a:r>
          </a:p>
          <a:p>
            <a:pPr>
              <a:lnSpc>
                <a:spcPct val="80000"/>
              </a:lnSpc>
            </a:pPr>
            <a:r>
              <a:rPr lang="sl-SI" sz="1800" smtClean="0"/>
              <a:t>(c) spori, z zvezi s katerimi izvršuje svoje naloge Varnostni svet ZN, razen če odloči, da bo zadevo črtal s svojega dnevnega reda in pozval stranki v sporu, da izbereta enega od sredstev po Konvenciji.</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p:nvPr>
        </p:nvSpPr>
        <p:spPr/>
        <p:txBody>
          <a:bodyPr/>
          <a:lstStyle/>
          <a:p>
            <a:r>
              <a:rPr lang="sl-SI" sz="3200" b="1" smtClean="0"/>
              <a:t>KAJ OSTANE NA VOLJO, ČE DRŽAVA IZKORISTI VSE FAKULTATIVNE MOŽNOSTI IZKLJUČITVE DOLOČENIH VRST SPOROV PO ČL. 297 IN 298?</a:t>
            </a:r>
          </a:p>
        </p:txBody>
      </p:sp>
      <p:sp>
        <p:nvSpPr>
          <p:cNvPr id="141315" name="Rectangle 3"/>
          <p:cNvSpPr>
            <a:spLocks noGrp="1"/>
          </p:cNvSpPr>
          <p:nvPr>
            <p:ph type="body" idx="1"/>
          </p:nvPr>
        </p:nvSpPr>
        <p:spPr/>
        <p:txBody>
          <a:bodyPr/>
          <a:lstStyle/>
          <a:p>
            <a:pPr>
              <a:lnSpc>
                <a:spcPct val="90000"/>
              </a:lnSpc>
            </a:pPr>
            <a:r>
              <a:rPr lang="sl-SI" sz="2400" smtClean="0"/>
              <a:t>V tem primeru pride v poštev obvezen postopek sprave po </a:t>
            </a:r>
            <a:r>
              <a:rPr lang="sl-SI" sz="2400" b="1" smtClean="0"/>
              <a:t>Prilogi V Konvencije, Sprava</a:t>
            </a:r>
            <a:r>
              <a:rPr lang="sl-SI" sz="2400" smtClean="0"/>
              <a:t>.</a:t>
            </a:r>
          </a:p>
          <a:p>
            <a:pPr>
              <a:lnSpc>
                <a:spcPct val="90000"/>
              </a:lnSpc>
            </a:pPr>
            <a:r>
              <a:rPr lang="sl-SI" sz="2400" smtClean="0"/>
              <a:t>Obvezen postopek sprave po LOS konvenciji je predviden v 2. delu Priloge V z naslovom </a:t>
            </a:r>
            <a:r>
              <a:rPr lang="sl-SI" sz="2400" b="1" i="1" smtClean="0"/>
              <a:t>Obvezna predložitev spora v spravni postopek v skladu s 3. odd. XV. poglavja</a:t>
            </a:r>
            <a:r>
              <a:rPr lang="sl-SI" sz="2400" smtClean="0"/>
              <a:t>. Po 11. členu Priloge V lahko vsaka stranka v sporu, ki je predmet izključitve po 3. odd. XV. dela konvencije in je zanj predviden obvezni spravni postopek, enostransko začne tak postopek s </a:t>
            </a:r>
            <a:r>
              <a:rPr lang="sl-SI" sz="2400" b="1" smtClean="0"/>
              <a:t>pisnim sporočilom</a:t>
            </a:r>
            <a:r>
              <a:rPr lang="sl-SI" sz="2400" smtClean="0"/>
              <a:t> (</a:t>
            </a:r>
            <a:r>
              <a:rPr lang="sl-SI" sz="2400" i="1" smtClean="0"/>
              <a:t>written notification</a:t>
            </a:r>
            <a:r>
              <a:rPr lang="sl-SI" sz="2400" smtClean="0"/>
              <a:t>) drugi stranki v sporu. Ob tem mora biti izpolnjen še pogoj iz 298. člena, da stranki v razumnem času nista dosegli nikakršnega sporazuma v pogajanjih. V primeru spora o pristojnosti o tem odloča samo spravno telo (čl. 13).</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title"/>
          </p:nvPr>
        </p:nvSpPr>
        <p:spPr/>
        <p:txBody>
          <a:bodyPr/>
          <a:lstStyle/>
          <a:p>
            <a:r>
              <a:rPr lang="sl-SI" sz="4000" b="1" smtClean="0"/>
              <a:t>IZJAVA SLOVENIJE NA TEMELJU 287. ČLENA KONVENCIJE</a:t>
            </a:r>
          </a:p>
        </p:txBody>
      </p:sp>
      <p:sp>
        <p:nvSpPr>
          <p:cNvPr id="142339" name="Rectangle 3"/>
          <p:cNvSpPr>
            <a:spLocks noGrp="1"/>
          </p:cNvSpPr>
          <p:nvPr>
            <p:ph type="body" idx="1"/>
          </p:nvPr>
        </p:nvSpPr>
        <p:spPr/>
        <p:txBody>
          <a:bodyPr/>
          <a:lstStyle/>
          <a:p>
            <a:pPr>
              <a:lnSpc>
                <a:spcPct val="80000"/>
              </a:lnSpc>
            </a:pPr>
            <a:r>
              <a:rPr lang="sl-SI" sz="2000" smtClean="0"/>
              <a:t>Z dnem 11. 10. 2001 je Republika Slovenija na temelju 287. člena LOS Konvencije dala izjavo, s katero je kot sredstvo za reševanje sporov o njeni razlagi ali uporabi izbrala arbitražo v skladu s prilogo VII:</a:t>
            </a:r>
            <a:endParaRPr lang="en-US" sz="2000" b="1" smtClean="0"/>
          </a:p>
          <a:p>
            <a:pPr>
              <a:lnSpc>
                <a:spcPct val="80000"/>
              </a:lnSpc>
            </a:pPr>
            <a:r>
              <a:rPr lang="en-US" sz="2000" b="1" smtClean="0"/>
              <a:t>Slovenia, Declarations made after succession (11 October 2001)</a:t>
            </a:r>
            <a:r>
              <a:rPr lang="en-US" sz="2000" smtClean="0"/>
              <a:t>:</a:t>
            </a:r>
            <a:endParaRPr lang="en-US" sz="2000" i="1" smtClean="0"/>
          </a:p>
          <a:p>
            <a:pPr>
              <a:lnSpc>
                <a:spcPct val="80000"/>
              </a:lnSpc>
            </a:pPr>
            <a:r>
              <a:rPr lang="en-US" sz="2000" i="1" smtClean="0"/>
              <a:t>Declaration pursuant to article 287 of the United Nations Convention on the Law of the Sea </a:t>
            </a:r>
            <a:r>
              <a:rPr lang="en-US" sz="2000" smtClean="0"/>
              <a:t>"The Government of the Republic of Slovenia declares pursuant to article 287 of the Convention that it chooses an arbitral tribunal constituted in accordance with Annex VII for the settlement of disputes concerning the interpretation or application of the Convention.</a:t>
            </a:r>
          </a:p>
          <a:p>
            <a:pPr>
              <a:lnSpc>
                <a:spcPct val="80000"/>
              </a:lnSpc>
            </a:pPr>
            <a:r>
              <a:rPr lang="en-US" sz="2000" smtClean="0"/>
              <a:t>The Government of the Republic of Slovenia declares pursuant to article 298 of the Convention that it does not accept an arbitral tribunal constituted in accordance with Annex VII for any of the categories of disputes mentioned in article 298."</a:t>
            </a:r>
            <a:endParaRPr lang="sl-SI" sz="2000" smtClean="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p:nvPr>
        </p:nvSpPr>
        <p:spPr/>
        <p:txBody>
          <a:bodyPr/>
          <a:lstStyle/>
          <a:p>
            <a:endParaRPr lang="sl-SI" smtClean="0"/>
          </a:p>
        </p:txBody>
      </p:sp>
      <p:sp>
        <p:nvSpPr>
          <p:cNvPr id="143363" name="Rectangle 3"/>
          <p:cNvSpPr>
            <a:spLocks noGrp="1"/>
          </p:cNvSpPr>
          <p:nvPr>
            <p:ph type="body" idx="1"/>
          </p:nvPr>
        </p:nvSpPr>
        <p:spPr/>
        <p:txBody>
          <a:bodyPr/>
          <a:lstStyle/>
          <a:p>
            <a:pPr>
              <a:lnSpc>
                <a:spcPct val="80000"/>
              </a:lnSpc>
            </a:pPr>
            <a:r>
              <a:rPr lang="sl-SI" sz="2000" smtClean="0"/>
              <a:t>Republika Hrvaška je s pisno izjavo z dnem 4. 11. 1999 po 287. členu Konvencije na prvem mestu ("</a:t>
            </a:r>
            <a:r>
              <a:rPr lang="sl-SI" sz="2000" i="1" smtClean="0"/>
              <a:t>po preferenčnem redu</a:t>
            </a:r>
            <a:r>
              <a:rPr lang="sl-SI" sz="2000" smtClean="0"/>
              <a:t>") določila Mednarodno sodišče za pomorsko mednarodno pravo, na drugem pa Meddržavno sodišče v Haagu. Ker Slovenija in Hrvaška nista izbrali istega postopka za rešitev spora in se tudi drugače nista dogovorili o kakšnem drugem sredstvu, bi se njun spor o razlagi ali uporabi LOS konvencije lahko predložil le pred arbitražo po Prilogi VII. (5. odstavek 287. člena).</a:t>
            </a:r>
          </a:p>
          <a:p>
            <a:pPr>
              <a:lnSpc>
                <a:spcPct val="80000"/>
              </a:lnSpc>
            </a:pPr>
            <a:r>
              <a:rPr lang="sl-SI" sz="2000" smtClean="0"/>
              <a:t>Vendar je hkrati z izjavo o izbiri postopka po 287. členu konvencije Slovenija dala pisno izjavo o fakultativnem izvzetju določene kategorije sporov od uporabe obveznih postopkov po 2. poglavju XV. dela konvencije. V skladu s 298. členom je vlada izjavila, da Slovenija ne sprejema arbitražnega tribunala v skladu s prilogo VII za nobenega od vrst sporov, ki so predvideni v tem členu.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ormAutofit fontScale="90000"/>
          </a:bodyPr>
          <a:lstStyle/>
          <a:p>
            <a:pPr eaLnBrk="1" fontAlgn="auto" hangingPunct="1">
              <a:spcAft>
                <a:spcPts val="0"/>
              </a:spcAft>
              <a:defRPr/>
            </a:pPr>
            <a:r>
              <a:rPr lang="sl-SI" sz="3100" b="1" dirty="0"/>
              <a:t>TRETJA KONFERENCA ZN ZA POMORSKO MEDNARODNO PRAVO UNCLOS III</a:t>
            </a:r>
            <a:r>
              <a:rPr lang="sl-SI" b="1" dirty="0"/>
              <a:t/>
            </a:r>
            <a:br>
              <a:rPr lang="sl-SI" b="1" dirty="0"/>
            </a:br>
            <a:endParaRPr lang="sl-SI" dirty="0"/>
          </a:p>
        </p:txBody>
      </p:sp>
      <p:sp>
        <p:nvSpPr>
          <p:cNvPr id="25602" name="Ograda vsebine 2"/>
          <p:cNvSpPr>
            <a:spLocks noGrp="1"/>
          </p:cNvSpPr>
          <p:nvPr>
            <p:ph idx="1"/>
          </p:nvPr>
        </p:nvSpPr>
        <p:spPr>
          <a:xfrm>
            <a:off x="468313" y="1628775"/>
            <a:ext cx="8229600" cy="4525963"/>
          </a:xfrm>
        </p:spPr>
        <p:txBody>
          <a:bodyPr/>
          <a:lstStyle/>
          <a:p>
            <a:pPr eaLnBrk="1" hangingPunct="1"/>
            <a:r>
              <a:rPr lang="sl-SI" sz="2400" u="sng" dirty="0" smtClean="0"/>
              <a:t>Pomen malteškega predloga 1967</a:t>
            </a:r>
          </a:p>
          <a:p>
            <a:pPr eaLnBrk="1" hangingPunct="1"/>
            <a:r>
              <a:rPr lang="sl-SI" sz="2400" u="sng" dirty="0" err="1" smtClean="0"/>
              <a:t>Arvid</a:t>
            </a:r>
            <a:r>
              <a:rPr lang="sl-SI" sz="2400" u="sng" dirty="0" smtClean="0"/>
              <a:t> </a:t>
            </a:r>
            <a:r>
              <a:rPr lang="sl-SI" sz="2400" u="sng" dirty="0" err="1" smtClean="0"/>
              <a:t>Pardo</a:t>
            </a:r>
            <a:r>
              <a:rPr lang="sl-SI" sz="2400" dirty="0" smtClean="0"/>
              <a:t>, stalni predstavnik Malte pri ZN v New Yorku leta 1967 predstavi v imenu Malte memorandum, v katerem je predlagano, da se morsko dno in podzemlje (zunaj meja državne jurisdikcije) proglasi za </a:t>
            </a:r>
            <a:r>
              <a:rPr lang="sl-SI" sz="2400" u="sng" dirty="0" smtClean="0"/>
              <a:t>skupno dediščino človeštva</a:t>
            </a:r>
            <a:r>
              <a:rPr lang="sl-SI" sz="2400" dirty="0" smtClean="0"/>
              <a:t>.</a:t>
            </a:r>
          </a:p>
          <a:p>
            <a:pPr eaLnBrk="1" hangingPunct="1"/>
            <a:r>
              <a:rPr lang="sl-SI" sz="2400" dirty="0" smtClean="0"/>
              <a:t>Res. GS 2340 (XXII) z 19. decembra 1967 – proučevanje miroljubne uporabe morskega dna in podzemlja pod oprtim morjem zunaj meja državne jurisdikcije in uporaba njegovih bogastev v miroljubne namene – </a:t>
            </a:r>
            <a:r>
              <a:rPr lang="sl-SI" sz="2400" u="sng" dirty="0" smtClean="0"/>
              <a:t>ustanovitev ad hoc odbora za morsko dno</a:t>
            </a:r>
            <a:r>
              <a:rPr lang="sl-SI" sz="2400" dirty="0" smtClean="0"/>
              <a:t>.</a:t>
            </a:r>
          </a:p>
          <a:p>
            <a:pPr eaLnBrk="1" hangingPunct="1"/>
            <a:r>
              <a:rPr lang="sl-SI" sz="2400" dirty="0" smtClean="0"/>
              <a:t>Ad hoc odbor postane kasneje </a:t>
            </a:r>
            <a:r>
              <a:rPr lang="sl-SI" sz="2400" u="sng" dirty="0" smtClean="0"/>
              <a:t>stalni odbor za morsko dno</a:t>
            </a:r>
            <a:r>
              <a:rPr lang="sl-SI" sz="2400" dirty="0" smtClean="0"/>
              <a:t>, se iz leta v leto povečuje in de </a:t>
            </a:r>
            <a:r>
              <a:rPr lang="sl-SI" sz="2400" dirty="0" err="1" smtClean="0"/>
              <a:t>facto</a:t>
            </a:r>
            <a:r>
              <a:rPr lang="sl-SI" sz="2400" dirty="0" smtClean="0"/>
              <a:t> preide v UNCLOS III.</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p:nvPr>
        </p:nvSpPr>
        <p:spPr/>
        <p:txBody>
          <a:bodyPr/>
          <a:lstStyle/>
          <a:p>
            <a:endParaRPr lang="sl-SI" smtClean="0"/>
          </a:p>
        </p:txBody>
      </p:sp>
      <p:sp>
        <p:nvSpPr>
          <p:cNvPr id="144387" name="Rectangle 3"/>
          <p:cNvSpPr>
            <a:spLocks noGrp="1"/>
          </p:cNvSpPr>
          <p:nvPr>
            <p:ph type="body" idx="1"/>
          </p:nvPr>
        </p:nvSpPr>
        <p:spPr/>
        <p:txBody>
          <a:bodyPr/>
          <a:lstStyle/>
          <a:p>
            <a:r>
              <a:rPr lang="sl-SI" smtClean="0"/>
              <a:t>Zgolj hipotetično bi torej med državama glede uporabe in razlage Konvencije (torej le spor o meji na morju) prišel v poštev obvezen postopek sprave po Prilogi V. Nobena od njiju ni imenovala nacionalnih konciliatorjev (4).</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p:nvPr>
        </p:nvSpPr>
        <p:spPr/>
        <p:txBody>
          <a:bodyPr/>
          <a:lstStyle/>
          <a:p>
            <a:r>
              <a:rPr lang="sl-SI" b="1" smtClean="0"/>
              <a:t>DRUGI POSTOPKI PO KONVENCIJI</a:t>
            </a:r>
          </a:p>
        </p:txBody>
      </p:sp>
      <p:sp>
        <p:nvSpPr>
          <p:cNvPr id="145411" name="Rectangle 3"/>
          <p:cNvSpPr>
            <a:spLocks noGrp="1"/>
          </p:cNvSpPr>
          <p:nvPr>
            <p:ph type="body" idx="1"/>
          </p:nvPr>
        </p:nvSpPr>
        <p:spPr/>
        <p:txBody>
          <a:bodyPr/>
          <a:lstStyle/>
          <a:p>
            <a:r>
              <a:rPr lang="sl-SI" b="1" smtClean="0"/>
              <a:t>Priloga VIII, Posebna arbitraža</a:t>
            </a:r>
            <a:endParaRPr lang="sl-SI" smtClean="0"/>
          </a:p>
          <a:p>
            <a:r>
              <a:rPr lang="sl-SI" smtClean="0"/>
              <a:t>Predvidena je za posebno vrsto sporov, ki se nanašajo na uporabo členov Konvencije o ribolovu, varstvu morskega okolja, morskega znanstvenega raziskovanja, plovbi (vključno z onesnaženjem morja z ladij in z potapljanjem).</a:t>
            </a:r>
            <a:endParaRPr lang="sl-SI" b="1" smtClean="0"/>
          </a:p>
          <a:p>
            <a:r>
              <a:rPr lang="sl-SI" b="1" smtClean="0"/>
              <a:t>Priloga VI, Statut mednarodnega tribunala za pomorsko mednarodno pravo</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title"/>
          </p:nvPr>
        </p:nvSpPr>
        <p:spPr/>
        <p:txBody>
          <a:bodyPr/>
          <a:lstStyle/>
          <a:p>
            <a:r>
              <a:rPr lang="sl-SI" sz="4000" b="1" smtClean="0"/>
              <a:t>MEDNARODNI TRIBUNAL ZA POMORSKO MEDNARODNO PRAVO</a:t>
            </a:r>
          </a:p>
        </p:txBody>
      </p:sp>
      <p:sp>
        <p:nvSpPr>
          <p:cNvPr id="146435" name="Rectangle 3"/>
          <p:cNvSpPr>
            <a:spLocks noGrp="1"/>
          </p:cNvSpPr>
          <p:nvPr>
            <p:ph type="body" idx="1"/>
          </p:nvPr>
        </p:nvSpPr>
        <p:spPr/>
        <p:txBody>
          <a:bodyPr/>
          <a:lstStyle/>
          <a:p>
            <a:pPr>
              <a:lnSpc>
                <a:spcPct val="90000"/>
              </a:lnSpc>
            </a:pPr>
            <a:r>
              <a:rPr lang="sl-SI" sz="2400" b="1" smtClean="0"/>
              <a:t>Priloga VI, STATUT TRIBUNALA </a:t>
            </a:r>
          </a:p>
          <a:p>
            <a:pPr>
              <a:lnSpc>
                <a:spcPct val="90000"/>
              </a:lnSpc>
            </a:pPr>
            <a:r>
              <a:rPr lang="sl-SI" sz="2400" b="1" smtClean="0"/>
              <a:t>Sedež</a:t>
            </a:r>
            <a:r>
              <a:rPr lang="sl-SI" sz="2400" smtClean="0"/>
              <a:t>: Hamburg, ZRN (Čl. 1).</a:t>
            </a:r>
            <a:endParaRPr lang="sl-SI" sz="2400" b="1" smtClean="0"/>
          </a:p>
          <a:p>
            <a:pPr>
              <a:lnSpc>
                <a:spcPct val="90000"/>
              </a:lnSpc>
            </a:pPr>
            <a:r>
              <a:rPr lang="sl-SI" sz="2400" b="1" smtClean="0"/>
              <a:t>Sestava</a:t>
            </a:r>
            <a:r>
              <a:rPr lang="sl-SI" sz="2400" smtClean="0"/>
              <a:t>: 21 neodvisnih sodnikov največjega ugleda in celovitosti in s priznanimi kompetencami s področja prava morja. Predstavitev vseh pravnih sistemov in pravična geografska porazdelitev (2. člen).</a:t>
            </a:r>
          </a:p>
          <a:p>
            <a:pPr>
              <a:lnSpc>
                <a:spcPct val="90000"/>
              </a:lnSpc>
            </a:pPr>
            <a:r>
              <a:rPr lang="sl-SI" sz="2400" smtClean="0"/>
              <a:t>Predsednika in podpredsednika izbere tribunal izmed sodnikov za 3 leta in imenuje tajnika sodišča (člen 12). Mandat: 9 let in se lahko obnovi.</a:t>
            </a:r>
          </a:p>
          <a:p>
            <a:pPr>
              <a:lnSpc>
                <a:spcPct val="90000"/>
              </a:lnSpc>
            </a:pPr>
            <a:r>
              <a:rPr lang="sl-SI" sz="2400" smtClean="0"/>
              <a:t>Kvorum za odločanje: 11 sodnikov (13. člen). Senat za morsko dno in posebni senati.</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p:nvPr>
        </p:nvSpPr>
        <p:spPr/>
        <p:txBody>
          <a:bodyPr/>
          <a:lstStyle/>
          <a:p>
            <a:r>
              <a:rPr lang="sl-SI" b="1" smtClean="0"/>
              <a:t>PRISTOJNOST</a:t>
            </a:r>
          </a:p>
        </p:txBody>
      </p:sp>
      <p:sp>
        <p:nvSpPr>
          <p:cNvPr id="147459" name="Rectangle 3"/>
          <p:cNvSpPr>
            <a:spLocks noGrp="1"/>
          </p:cNvSpPr>
          <p:nvPr>
            <p:ph type="body" idx="1"/>
          </p:nvPr>
        </p:nvSpPr>
        <p:spPr/>
        <p:txBody>
          <a:bodyPr/>
          <a:lstStyle/>
          <a:p>
            <a:pPr>
              <a:lnSpc>
                <a:spcPct val="90000"/>
              </a:lnSpc>
            </a:pPr>
            <a:r>
              <a:rPr lang="sl-SI" b="1" smtClean="0"/>
              <a:t>Ratione personae: </a:t>
            </a:r>
            <a:r>
              <a:rPr lang="sl-SI" smtClean="0"/>
              <a:t>odprto za države pogodbenice (20. člen)</a:t>
            </a:r>
            <a:endParaRPr lang="sl-SI" b="1" smtClean="0"/>
          </a:p>
          <a:p>
            <a:pPr>
              <a:lnSpc>
                <a:spcPct val="90000"/>
              </a:lnSpc>
            </a:pPr>
            <a:r>
              <a:rPr lang="sl-SI" b="1" smtClean="0"/>
              <a:t>Stvarna: </a:t>
            </a:r>
            <a:r>
              <a:rPr lang="sl-SI" smtClean="0"/>
              <a:t>vsi spori, ki se mu predložijo v skladu s Konvencijo (21. člen).</a:t>
            </a:r>
            <a:endParaRPr lang="sl-SI" b="1" smtClean="0"/>
          </a:p>
          <a:p>
            <a:pPr>
              <a:lnSpc>
                <a:spcPct val="90000"/>
              </a:lnSpc>
            </a:pPr>
            <a:r>
              <a:rPr lang="sl-SI" b="1" smtClean="0"/>
              <a:t>Pravo, ki se uporablja</a:t>
            </a:r>
            <a:r>
              <a:rPr lang="sl-SI" smtClean="0"/>
              <a:t>: (člen 293 v zvezi s 23. členom) Konvencija in druga pravila mednarodnega prava, ki so z njo v skladu (1). Možnost odločanja </a:t>
            </a:r>
            <a:r>
              <a:rPr lang="sl-SI" i="1" smtClean="0"/>
              <a:t>ex aequo et bono</a:t>
            </a:r>
            <a:r>
              <a:rPr lang="sl-SI" smtClean="0"/>
              <a:t>, če se stranki sporazumeta (2).</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p:nvPr>
        </p:nvSpPr>
        <p:spPr/>
        <p:txBody>
          <a:bodyPr/>
          <a:lstStyle/>
          <a:p>
            <a:r>
              <a:rPr lang="sl-SI" b="1" smtClean="0"/>
              <a:t>POSTOPEK</a:t>
            </a:r>
          </a:p>
        </p:txBody>
      </p:sp>
      <p:sp>
        <p:nvSpPr>
          <p:cNvPr id="148483" name="Rectangle 3"/>
          <p:cNvSpPr>
            <a:spLocks noGrp="1"/>
          </p:cNvSpPr>
          <p:nvPr>
            <p:ph type="body" idx="1"/>
          </p:nvPr>
        </p:nvSpPr>
        <p:spPr/>
        <p:txBody>
          <a:bodyPr/>
          <a:lstStyle/>
          <a:p>
            <a:pPr>
              <a:lnSpc>
                <a:spcPct val="90000"/>
              </a:lnSpc>
            </a:pPr>
            <a:r>
              <a:rPr lang="sl-SI" sz="2800" dirty="0" smtClean="0"/>
              <a:t>Kontradiktoren, možnost zamudne sodbe, odločanje z večino glasov prisotnih sodnikov. Sodba mora biti obrazložena, možnost dajanja ločenih mnenj sodnikov; možnost intervencije;</a:t>
            </a:r>
          </a:p>
          <a:p>
            <a:pPr>
              <a:lnSpc>
                <a:spcPct val="90000"/>
              </a:lnSpc>
            </a:pPr>
            <a:r>
              <a:rPr lang="sl-SI" sz="2800" dirty="0" smtClean="0"/>
              <a:t>Sodbe so dokončne in obvezne. Vsaka stranka postopka nosi svoje stroške, če sodišče ne odloči drugače.</a:t>
            </a:r>
          </a:p>
          <a:p>
            <a:pPr>
              <a:lnSpc>
                <a:spcPct val="90000"/>
              </a:lnSpc>
            </a:pPr>
            <a:r>
              <a:rPr lang="sl-SI" sz="2800" dirty="0" smtClean="0"/>
              <a:t>Poslovnik sodišča sprejme tribunal.</a:t>
            </a:r>
          </a:p>
          <a:p>
            <a:pPr>
              <a:lnSpc>
                <a:spcPct val="90000"/>
              </a:lnSpc>
            </a:pPr>
            <a:r>
              <a:rPr lang="sl-SI" sz="2800" dirty="0" smtClean="0"/>
              <a:t>Možnost izrekanja začasnih ukrepov (25. člen Statuta).</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Seznam sodnikov</a:t>
            </a:r>
            <a:endParaRPr lang="en-US" b="1" dirty="0"/>
          </a:p>
        </p:txBody>
      </p:sp>
      <p:sp>
        <p:nvSpPr>
          <p:cNvPr id="3" name="Ograda vsebine 2"/>
          <p:cNvSpPr>
            <a:spLocks noGrp="1"/>
          </p:cNvSpPr>
          <p:nvPr>
            <p:ph idx="1"/>
          </p:nvPr>
        </p:nvSpPr>
        <p:spPr/>
        <p:txBody>
          <a:bodyPr/>
          <a:lstStyle/>
          <a:p>
            <a:r>
              <a:rPr lang="sl-SI" sz="2000" b="1" dirty="0" smtClean="0"/>
              <a:t>Predsednik </a:t>
            </a:r>
            <a:r>
              <a:rPr lang="sl-SI" sz="2000" dirty="0" smtClean="0"/>
              <a:t> </a:t>
            </a:r>
          </a:p>
          <a:p>
            <a:r>
              <a:rPr lang="sl-SI" sz="2000" dirty="0" smtClean="0">
                <a:hlinkClick r:id="rId2" action="ppaction://hlinkfile" tooltip="Opens internal link in current window"/>
              </a:rPr>
              <a:t>Vladimir </a:t>
            </a:r>
            <a:r>
              <a:rPr lang="sl-SI" sz="2000" dirty="0" err="1" smtClean="0">
                <a:hlinkClick r:id="rId2" action="ppaction://hlinkfile" tooltip="Opens internal link in current window"/>
              </a:rPr>
              <a:t>Vladimirovich</a:t>
            </a:r>
            <a:r>
              <a:rPr lang="sl-SI" sz="2000" dirty="0" smtClean="0">
                <a:hlinkClick r:id="rId2" action="ppaction://hlinkfile" tooltip="Opens internal link in current window"/>
              </a:rPr>
              <a:t> </a:t>
            </a:r>
            <a:r>
              <a:rPr lang="sl-SI" sz="2000" dirty="0" err="1" smtClean="0">
                <a:hlinkClick r:id="rId2" action="ppaction://hlinkfile" tooltip="Opens internal link in current window"/>
              </a:rPr>
              <a:t>Golitsyn</a:t>
            </a:r>
            <a:r>
              <a:rPr lang="sl-SI" sz="2000" dirty="0" smtClean="0">
                <a:hlinkClick r:id="rId2" action="ppaction://hlinkfile" tooltip="Opens internal link in current window"/>
              </a:rPr>
              <a:t> (</a:t>
            </a:r>
            <a:r>
              <a:rPr lang="sl-SI" sz="2000" dirty="0" err="1" smtClean="0">
                <a:hlinkClick r:id="rId2" action="ppaction://hlinkfile" tooltip="Opens internal link in current window"/>
              </a:rPr>
              <a:t>Russian</a:t>
            </a:r>
            <a:r>
              <a:rPr lang="sl-SI" sz="2000" dirty="0" smtClean="0">
                <a:hlinkClick r:id="rId2" action="ppaction://hlinkfile" tooltip="Opens internal link in current window"/>
              </a:rPr>
              <a:t> </a:t>
            </a:r>
            <a:r>
              <a:rPr lang="sl-SI" sz="2000" dirty="0" err="1" smtClean="0">
                <a:hlinkClick r:id="rId2" action="ppaction://hlinkfile" tooltip="Opens internal link in current window"/>
              </a:rPr>
              <a:t>Federation</a:t>
            </a:r>
            <a:r>
              <a:rPr lang="sl-SI" sz="2000" dirty="0" smtClean="0">
                <a:hlinkClick r:id="rId2" action="ppaction://hlinkfile" tooltip="Opens internal link in current window"/>
              </a:rPr>
              <a:t>)</a:t>
            </a:r>
            <a:r>
              <a:rPr lang="sl-SI" sz="2000" dirty="0" smtClean="0"/>
              <a:t>   </a:t>
            </a:r>
          </a:p>
          <a:p>
            <a:r>
              <a:rPr lang="sl-SI" sz="2000" b="1" dirty="0" smtClean="0"/>
              <a:t>Podpredsednik</a:t>
            </a:r>
            <a:r>
              <a:rPr lang="sl-SI" sz="2000" dirty="0" smtClean="0"/>
              <a:t> </a:t>
            </a:r>
          </a:p>
          <a:p>
            <a:r>
              <a:rPr lang="sl-SI" sz="2000" dirty="0" err="1" smtClean="0">
                <a:hlinkClick r:id="rId3" action="ppaction://hlinkfile" tooltip="Opens internal link in current window"/>
              </a:rPr>
              <a:t>Boualem</a:t>
            </a:r>
            <a:r>
              <a:rPr lang="sl-SI" sz="2000" dirty="0" smtClean="0">
                <a:hlinkClick r:id="rId3" action="ppaction://hlinkfile" tooltip="Opens internal link in current window"/>
              </a:rPr>
              <a:t> </a:t>
            </a:r>
            <a:r>
              <a:rPr lang="sl-SI" sz="2000" dirty="0" err="1" smtClean="0">
                <a:hlinkClick r:id="rId3" action="ppaction://hlinkfile" tooltip="Opens internal link in current window"/>
              </a:rPr>
              <a:t>Bouguetaia</a:t>
            </a:r>
            <a:r>
              <a:rPr lang="sl-SI" sz="2000" dirty="0" smtClean="0">
                <a:hlinkClick r:id="rId3" action="ppaction://hlinkfile" tooltip="Opens internal link in current window"/>
              </a:rPr>
              <a:t> (</a:t>
            </a:r>
            <a:r>
              <a:rPr lang="sl-SI" sz="2000" dirty="0" err="1" smtClean="0">
                <a:hlinkClick r:id="rId3" action="ppaction://hlinkfile" tooltip="Opens internal link in current window"/>
              </a:rPr>
              <a:t>Algeria</a:t>
            </a:r>
            <a:r>
              <a:rPr lang="sl-SI" sz="2000" dirty="0" smtClean="0">
                <a:hlinkClick r:id="rId3" action="ppaction://hlinkfile" tooltip="Opens internal link in current window"/>
              </a:rPr>
              <a:t>)</a:t>
            </a:r>
            <a:r>
              <a:rPr lang="sl-SI" sz="2000" dirty="0" smtClean="0"/>
              <a:t>                                              </a:t>
            </a:r>
          </a:p>
          <a:p>
            <a:r>
              <a:rPr lang="sl-SI" sz="2000" b="1" dirty="0" smtClean="0"/>
              <a:t>Sodniki</a:t>
            </a:r>
            <a:endParaRPr lang="sl-SI" sz="2000" dirty="0" smtClean="0"/>
          </a:p>
          <a:p>
            <a:r>
              <a:rPr lang="sl-SI" sz="2000" dirty="0" smtClean="0">
                <a:hlinkClick r:id="rId4" tooltip="Opens internal link in current window"/>
              </a:rPr>
              <a:t>P. </a:t>
            </a:r>
            <a:r>
              <a:rPr lang="sl-SI" sz="2000" dirty="0" err="1" smtClean="0">
                <a:hlinkClick r:id="rId4" tooltip="Opens internal link in current window"/>
              </a:rPr>
              <a:t>Chandrasekhara</a:t>
            </a:r>
            <a:r>
              <a:rPr lang="sl-SI" sz="2000" dirty="0" smtClean="0">
                <a:hlinkClick r:id="rId4" tooltip="Opens internal link in current window"/>
              </a:rPr>
              <a:t> </a:t>
            </a:r>
            <a:r>
              <a:rPr lang="sl-SI" sz="2000" dirty="0" err="1" smtClean="0">
                <a:hlinkClick r:id="rId4" tooltip="Opens internal link in current window"/>
              </a:rPr>
              <a:t>Rao</a:t>
            </a:r>
            <a:r>
              <a:rPr lang="sl-SI" sz="2000" dirty="0" smtClean="0">
                <a:hlinkClick r:id="rId4" tooltip="Opens internal link in current window"/>
              </a:rPr>
              <a:t> (</a:t>
            </a:r>
            <a:r>
              <a:rPr lang="sl-SI" sz="2000" dirty="0" err="1" smtClean="0">
                <a:hlinkClick r:id="rId4" tooltip="Opens internal link in current window"/>
              </a:rPr>
              <a:t>India</a:t>
            </a:r>
            <a:r>
              <a:rPr lang="sl-SI" sz="2000" dirty="0" smtClean="0">
                <a:hlinkClick r:id="rId4" tooltip="Opens internal link in current window"/>
              </a:rPr>
              <a:t>)</a:t>
            </a:r>
            <a:r>
              <a:rPr lang="sl-SI" sz="2000" dirty="0" smtClean="0"/>
              <a:t>                 </a:t>
            </a:r>
          </a:p>
          <a:p>
            <a:r>
              <a:rPr lang="sl-SI" sz="2000" dirty="0" smtClean="0">
                <a:hlinkClick r:id="rId5" tooltip="Opens internal link in current window"/>
              </a:rPr>
              <a:t>Joseph </a:t>
            </a:r>
            <a:r>
              <a:rPr lang="sl-SI" sz="2000" dirty="0" err="1" smtClean="0">
                <a:hlinkClick r:id="rId5" tooltip="Opens internal link in current window"/>
              </a:rPr>
              <a:t>Akl</a:t>
            </a:r>
            <a:r>
              <a:rPr lang="sl-SI" sz="2000" dirty="0" smtClean="0">
                <a:hlinkClick r:id="rId5" tooltip="Opens internal link in current window"/>
              </a:rPr>
              <a:t> (</a:t>
            </a:r>
            <a:r>
              <a:rPr lang="sl-SI" sz="2000" dirty="0" err="1" smtClean="0">
                <a:hlinkClick r:id="rId5" tooltip="Opens internal link in current window"/>
              </a:rPr>
              <a:t>Lebanon</a:t>
            </a:r>
            <a:r>
              <a:rPr lang="sl-SI" sz="2000" dirty="0" smtClean="0">
                <a:hlinkClick r:id="rId5" tooltip="Opens internal link in current window"/>
              </a:rPr>
              <a:t>)</a:t>
            </a:r>
            <a:r>
              <a:rPr lang="sl-SI" sz="2000" dirty="0" smtClean="0"/>
              <a:t>                          </a:t>
            </a:r>
          </a:p>
          <a:p>
            <a:r>
              <a:rPr lang="sl-SI" sz="2000" dirty="0" err="1" smtClean="0">
                <a:hlinkClick r:id="rId6" tooltip="Opens internal link in current window"/>
              </a:rPr>
              <a:t>Rüdiger</a:t>
            </a:r>
            <a:r>
              <a:rPr lang="sl-SI" sz="2000" dirty="0" smtClean="0">
                <a:hlinkClick r:id="rId6" tooltip="Opens internal link in current window"/>
              </a:rPr>
              <a:t> </a:t>
            </a:r>
            <a:r>
              <a:rPr lang="sl-SI" sz="2000" dirty="0" err="1" smtClean="0">
                <a:hlinkClick r:id="rId6" tooltip="Opens internal link in current window"/>
              </a:rPr>
              <a:t>Wolfrum</a:t>
            </a:r>
            <a:r>
              <a:rPr lang="sl-SI" sz="2000" dirty="0" smtClean="0">
                <a:hlinkClick r:id="rId6" tooltip="Opens internal link in current window"/>
              </a:rPr>
              <a:t> (</a:t>
            </a:r>
            <a:r>
              <a:rPr lang="sl-SI" sz="2000" dirty="0" err="1" smtClean="0">
                <a:hlinkClick r:id="rId6" tooltip="Opens internal link in current window"/>
              </a:rPr>
              <a:t>Germany</a:t>
            </a:r>
            <a:r>
              <a:rPr lang="sl-SI" sz="2000" dirty="0" smtClean="0">
                <a:hlinkClick r:id="rId6" tooltip="Opens internal link in current window"/>
              </a:rPr>
              <a:t>)</a:t>
            </a:r>
            <a:r>
              <a:rPr lang="sl-SI" sz="2000" dirty="0" smtClean="0"/>
              <a:t>  </a:t>
            </a:r>
          </a:p>
          <a:p>
            <a:r>
              <a:rPr lang="sl-SI" sz="2000" dirty="0" err="1" smtClean="0">
                <a:hlinkClick r:id="rId7" tooltip="Opens internal link in current window"/>
              </a:rPr>
              <a:t>Tafsir</a:t>
            </a:r>
            <a:r>
              <a:rPr lang="sl-SI" sz="2000" dirty="0" smtClean="0">
                <a:hlinkClick r:id="rId7" tooltip="Opens internal link in current window"/>
              </a:rPr>
              <a:t> </a:t>
            </a:r>
            <a:r>
              <a:rPr lang="sl-SI" sz="2000" dirty="0" err="1" smtClean="0">
                <a:hlinkClick r:id="rId7" tooltip="Opens internal link in current window"/>
              </a:rPr>
              <a:t>Malick</a:t>
            </a:r>
            <a:r>
              <a:rPr lang="sl-SI" sz="2000" dirty="0" smtClean="0">
                <a:hlinkClick r:id="rId7" tooltip="Opens internal link in current window"/>
              </a:rPr>
              <a:t> </a:t>
            </a:r>
            <a:r>
              <a:rPr lang="sl-SI" sz="2000" dirty="0" err="1" smtClean="0">
                <a:hlinkClick r:id="rId7" tooltip="Opens internal link in current window"/>
              </a:rPr>
              <a:t>Ndiaye</a:t>
            </a:r>
            <a:r>
              <a:rPr lang="sl-SI" sz="2000" dirty="0" smtClean="0">
                <a:hlinkClick r:id="rId7" tooltip="Opens internal link in current window"/>
              </a:rPr>
              <a:t> (Senegal) </a:t>
            </a:r>
            <a:r>
              <a:rPr lang="sl-SI" sz="2000" dirty="0" smtClean="0"/>
              <a:t>        </a:t>
            </a:r>
          </a:p>
          <a:p>
            <a:r>
              <a:rPr lang="sl-SI" sz="2000" dirty="0" smtClean="0">
                <a:hlinkClick r:id="rId8" tooltip="Opens internal link in current window"/>
              </a:rPr>
              <a:t>José Luis </a:t>
            </a:r>
            <a:r>
              <a:rPr lang="sl-SI" sz="2000" dirty="0" err="1" smtClean="0">
                <a:hlinkClick r:id="rId8" tooltip="Opens internal link in current window"/>
              </a:rPr>
              <a:t>Jesus</a:t>
            </a:r>
            <a:r>
              <a:rPr lang="sl-SI" sz="2000" dirty="0" smtClean="0">
                <a:hlinkClick r:id="rId8" tooltip="Opens internal link in current window"/>
              </a:rPr>
              <a:t> (</a:t>
            </a:r>
            <a:r>
              <a:rPr lang="sl-SI" sz="2000" dirty="0" err="1" smtClean="0">
                <a:hlinkClick r:id="rId8" tooltip="Opens internal link in current window"/>
              </a:rPr>
              <a:t>Cabo</a:t>
            </a:r>
            <a:r>
              <a:rPr lang="sl-SI" sz="2000" dirty="0" smtClean="0">
                <a:hlinkClick r:id="rId8" tooltip="Opens internal link in current window"/>
              </a:rPr>
              <a:t> </a:t>
            </a:r>
            <a:r>
              <a:rPr lang="sl-SI" sz="2000" dirty="0" err="1" smtClean="0">
                <a:hlinkClick r:id="rId8" tooltip="Opens internal link in current window"/>
              </a:rPr>
              <a:t>Verde</a:t>
            </a:r>
            <a:r>
              <a:rPr lang="sl-SI" sz="2000" dirty="0" smtClean="0">
                <a:hlinkClick r:id="rId8" tooltip="Opens internal link in current window"/>
              </a:rPr>
              <a:t>)</a:t>
            </a:r>
            <a:r>
              <a:rPr lang="sl-SI" sz="2000" dirty="0" smtClean="0"/>
              <a:t> </a:t>
            </a:r>
          </a:p>
          <a:p>
            <a:r>
              <a:rPr lang="sl-SI" sz="2000" dirty="0" smtClean="0">
                <a:hlinkClick r:id="rId9" tooltip="Opens internal link in current window"/>
              </a:rPr>
              <a:t>Jean-Pierre </a:t>
            </a:r>
            <a:r>
              <a:rPr lang="sl-SI" sz="2000" dirty="0" err="1" smtClean="0">
                <a:hlinkClick r:id="rId9" tooltip="Opens internal link in current window"/>
              </a:rPr>
              <a:t>Cot</a:t>
            </a:r>
            <a:r>
              <a:rPr lang="sl-SI" sz="2000" dirty="0" smtClean="0">
                <a:hlinkClick r:id="rId9" tooltip="Opens internal link in current window"/>
              </a:rPr>
              <a:t> (France)</a:t>
            </a:r>
            <a:r>
              <a:rPr lang="sl-SI" sz="2000" dirty="0" smtClean="0"/>
              <a:t>                                                            </a:t>
            </a:r>
          </a:p>
          <a:p>
            <a:r>
              <a:rPr lang="sl-SI" sz="2000" dirty="0" smtClean="0">
                <a:hlinkClick r:id="rId10" tooltip="Opens internal link in current window"/>
              </a:rPr>
              <a:t>Anthony </a:t>
            </a:r>
            <a:r>
              <a:rPr lang="sl-SI" sz="2000" dirty="0" err="1" smtClean="0">
                <a:hlinkClick r:id="rId10" tooltip="Opens internal link in current window"/>
              </a:rPr>
              <a:t>Amos</a:t>
            </a:r>
            <a:r>
              <a:rPr lang="sl-SI" sz="2000" dirty="0" smtClean="0">
                <a:hlinkClick r:id="rId10" tooltip="Opens internal link in current window"/>
              </a:rPr>
              <a:t> </a:t>
            </a:r>
            <a:r>
              <a:rPr lang="sl-SI" sz="2000" dirty="0" err="1" smtClean="0">
                <a:hlinkClick r:id="rId10" tooltip="Opens internal link in current window"/>
              </a:rPr>
              <a:t>Lucky</a:t>
            </a:r>
            <a:r>
              <a:rPr lang="sl-SI" sz="2000" dirty="0" smtClean="0">
                <a:hlinkClick r:id="rId10" tooltip="Opens internal link in current window"/>
              </a:rPr>
              <a:t> (</a:t>
            </a:r>
            <a:r>
              <a:rPr lang="sl-SI" sz="2000" dirty="0" err="1" smtClean="0">
                <a:hlinkClick r:id="rId10" tooltip="Opens internal link in current window"/>
              </a:rPr>
              <a:t>Trinidad</a:t>
            </a:r>
            <a:r>
              <a:rPr lang="sl-SI" sz="2000" dirty="0" smtClean="0">
                <a:hlinkClick r:id="rId10" tooltip="Opens internal link in current window"/>
              </a:rPr>
              <a:t> </a:t>
            </a:r>
            <a:r>
              <a:rPr lang="sl-SI" sz="2000" dirty="0" err="1" smtClean="0">
                <a:hlinkClick r:id="rId10" tooltip="Opens internal link in current window"/>
              </a:rPr>
              <a:t>and</a:t>
            </a:r>
            <a:r>
              <a:rPr lang="sl-SI" sz="2000" dirty="0" smtClean="0">
                <a:hlinkClick r:id="rId10" tooltip="Opens internal link in current window"/>
              </a:rPr>
              <a:t> </a:t>
            </a:r>
            <a:r>
              <a:rPr lang="sl-SI" sz="2000" dirty="0" err="1" smtClean="0">
                <a:hlinkClick r:id="rId10" tooltip="Opens internal link in current window"/>
              </a:rPr>
              <a:t>Tobago</a:t>
            </a:r>
            <a:r>
              <a:rPr lang="sl-SI" sz="2000" dirty="0" smtClean="0">
                <a:hlinkClick r:id="rId10" tooltip="Opens internal link in current window"/>
              </a:rPr>
              <a:t>) </a:t>
            </a:r>
            <a:endParaRPr lang="sl-SI" sz="2000" dirty="0" smtClean="0"/>
          </a:p>
          <a:p>
            <a:r>
              <a:rPr lang="sl-SI" sz="2000" dirty="0" err="1" smtClean="0">
                <a:hlinkClick r:id="rId11" tooltip="Opens internal link in current window"/>
              </a:rPr>
              <a:t>Stanislaw</a:t>
            </a:r>
            <a:r>
              <a:rPr lang="sl-SI" sz="2000" dirty="0" smtClean="0">
                <a:hlinkClick r:id="rId11" tooltip="Opens internal link in current window"/>
              </a:rPr>
              <a:t> </a:t>
            </a:r>
            <a:r>
              <a:rPr lang="sl-SI" sz="2000" dirty="0" err="1" smtClean="0">
                <a:hlinkClick r:id="rId11" tooltip="Opens internal link in current window"/>
              </a:rPr>
              <a:t>Pawlak</a:t>
            </a:r>
            <a:r>
              <a:rPr lang="sl-SI" sz="2000" dirty="0" smtClean="0">
                <a:hlinkClick r:id="rId11" tooltip="Opens internal link in current window"/>
              </a:rPr>
              <a:t> (Poland)</a:t>
            </a:r>
            <a:r>
              <a:rPr lang="sl-SI" sz="2000" dirty="0" smtClean="0"/>
              <a:t> </a:t>
            </a:r>
          </a:p>
          <a:p>
            <a:r>
              <a:rPr lang="sl-SI" sz="2000" dirty="0" err="1" smtClean="0">
                <a:hlinkClick r:id="rId12" tooltip="Opens internal link in current window"/>
              </a:rPr>
              <a:t>Shunji</a:t>
            </a:r>
            <a:r>
              <a:rPr lang="sl-SI" sz="2000" dirty="0" smtClean="0">
                <a:hlinkClick r:id="rId12" tooltip="Opens internal link in current window"/>
              </a:rPr>
              <a:t> </a:t>
            </a:r>
            <a:r>
              <a:rPr lang="sl-SI" sz="2000" dirty="0" err="1" smtClean="0">
                <a:hlinkClick r:id="rId12" tooltip="Opens internal link in current window"/>
              </a:rPr>
              <a:t>Yanai</a:t>
            </a:r>
            <a:r>
              <a:rPr lang="sl-SI" sz="2000" dirty="0" smtClean="0">
                <a:hlinkClick r:id="rId12" tooltip="Opens internal link in current window"/>
              </a:rPr>
              <a:t> (</a:t>
            </a:r>
            <a:r>
              <a:rPr lang="sl-SI" sz="2000" dirty="0" err="1" smtClean="0">
                <a:hlinkClick r:id="rId12" tooltip="Opens internal link in current window"/>
              </a:rPr>
              <a:t>Japan</a:t>
            </a:r>
            <a:r>
              <a:rPr lang="sl-SI" sz="2000" dirty="0" smtClean="0">
                <a:hlinkClick r:id="rId12" tooltip="Opens internal link in current window"/>
              </a:rPr>
              <a:t>)</a:t>
            </a:r>
            <a:r>
              <a:rPr lang="sl-SI" sz="2000" dirty="0" smtClean="0"/>
              <a:t>  </a:t>
            </a:r>
          </a:p>
          <a:p>
            <a:r>
              <a:rPr lang="sl-SI" sz="2000" dirty="0" smtClean="0"/>
              <a:t/>
            </a:r>
            <a:br>
              <a:rPr lang="sl-SI" sz="2000" dirty="0" smtClean="0"/>
            </a:br>
            <a:r>
              <a:rPr lang="sl-SI" sz="2000" dirty="0" smtClean="0"/>
              <a:t>       </a:t>
            </a:r>
            <a:r>
              <a:rPr lang="sl-SI" sz="2400" dirty="0" smtClean="0"/>
              <a:t>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Sodniki </a:t>
            </a:r>
            <a:endParaRPr lang="en-US" dirty="0"/>
          </a:p>
        </p:txBody>
      </p:sp>
      <p:sp>
        <p:nvSpPr>
          <p:cNvPr id="3" name="Ograda vsebine 2"/>
          <p:cNvSpPr>
            <a:spLocks noGrp="1"/>
          </p:cNvSpPr>
          <p:nvPr>
            <p:ph idx="1"/>
          </p:nvPr>
        </p:nvSpPr>
        <p:spPr/>
        <p:txBody>
          <a:bodyPr/>
          <a:lstStyle/>
          <a:p>
            <a:r>
              <a:rPr lang="sl-SI" sz="2400" dirty="0" smtClean="0">
                <a:hlinkClick r:id="rId2" tooltip="Opens internal link in current window"/>
              </a:rPr>
              <a:t>James L. </a:t>
            </a:r>
            <a:r>
              <a:rPr lang="sl-SI" sz="2400" dirty="0" err="1" smtClean="0">
                <a:hlinkClick r:id="rId2" tooltip="Opens internal link in current window"/>
              </a:rPr>
              <a:t>Kateka</a:t>
            </a:r>
            <a:r>
              <a:rPr lang="sl-SI" sz="2400" dirty="0" smtClean="0">
                <a:hlinkClick r:id="rId2" tooltip="Opens internal link in current window"/>
              </a:rPr>
              <a:t> (</a:t>
            </a:r>
            <a:r>
              <a:rPr lang="sl-SI" sz="2400" dirty="0" err="1" smtClean="0">
                <a:hlinkClick r:id="rId2" tooltip="Opens internal link in current window"/>
              </a:rPr>
              <a:t>United</a:t>
            </a:r>
            <a:r>
              <a:rPr lang="sl-SI" sz="2400" dirty="0" smtClean="0">
                <a:hlinkClick r:id="rId2" tooltip="Opens internal link in current window"/>
              </a:rPr>
              <a:t> </a:t>
            </a:r>
            <a:r>
              <a:rPr lang="sl-SI" sz="2400" dirty="0" err="1" smtClean="0">
                <a:hlinkClick r:id="rId2" tooltip="Opens internal link in current window"/>
              </a:rPr>
              <a:t>Republic</a:t>
            </a:r>
            <a:r>
              <a:rPr lang="sl-SI" sz="2400" dirty="0" smtClean="0">
                <a:hlinkClick r:id="rId2" tooltip="Opens internal link in current window"/>
              </a:rPr>
              <a:t> </a:t>
            </a:r>
            <a:r>
              <a:rPr lang="sl-SI" sz="2400" dirty="0" err="1" smtClean="0">
                <a:hlinkClick r:id="rId2" tooltip="Opens internal link in current window"/>
              </a:rPr>
              <a:t>of</a:t>
            </a:r>
            <a:r>
              <a:rPr lang="sl-SI" sz="2400" dirty="0" smtClean="0">
                <a:hlinkClick r:id="rId2" tooltip="Opens internal link in current window"/>
              </a:rPr>
              <a:t> </a:t>
            </a:r>
            <a:r>
              <a:rPr lang="sl-SI" sz="2400" dirty="0" err="1" smtClean="0">
                <a:hlinkClick r:id="rId2" tooltip="Opens internal link in current window"/>
              </a:rPr>
              <a:t>Tanzania</a:t>
            </a:r>
            <a:r>
              <a:rPr lang="sl-SI" sz="2400" dirty="0" smtClean="0">
                <a:hlinkClick r:id="rId2" tooltip="Opens internal link in current window"/>
              </a:rPr>
              <a:t>)</a:t>
            </a:r>
            <a:r>
              <a:rPr lang="sl-SI" sz="2400" dirty="0" smtClean="0"/>
              <a:t>    </a:t>
            </a:r>
          </a:p>
          <a:p>
            <a:r>
              <a:rPr lang="sl-SI" sz="2400" dirty="0" smtClean="0">
                <a:hlinkClick r:id="rId3" tooltip="Opens internal link in current window"/>
              </a:rPr>
              <a:t>Albert J. </a:t>
            </a:r>
            <a:r>
              <a:rPr lang="sl-SI" sz="2400" dirty="0" err="1" smtClean="0">
                <a:hlinkClick r:id="rId3" tooltip="Opens internal link in current window"/>
              </a:rPr>
              <a:t>Hoffmann</a:t>
            </a:r>
            <a:r>
              <a:rPr lang="sl-SI" sz="2400" dirty="0" smtClean="0">
                <a:hlinkClick r:id="rId3" tooltip="Opens internal link in current window"/>
              </a:rPr>
              <a:t> (</a:t>
            </a:r>
            <a:r>
              <a:rPr lang="sl-SI" sz="2400" dirty="0" err="1" smtClean="0">
                <a:hlinkClick r:id="rId3" tooltip="Opens internal link in current window"/>
              </a:rPr>
              <a:t>South</a:t>
            </a:r>
            <a:r>
              <a:rPr lang="sl-SI" sz="2400" dirty="0" smtClean="0">
                <a:hlinkClick r:id="rId3" tooltip="Opens internal link in current window"/>
              </a:rPr>
              <a:t> </a:t>
            </a:r>
            <a:r>
              <a:rPr lang="sl-SI" sz="2400" dirty="0" err="1" smtClean="0">
                <a:hlinkClick r:id="rId3" tooltip="Opens internal link in current window"/>
              </a:rPr>
              <a:t>Africa</a:t>
            </a:r>
            <a:r>
              <a:rPr lang="sl-SI" sz="2400" dirty="0" smtClean="0">
                <a:hlinkClick r:id="rId3" tooltip="Opens internal link in current window"/>
              </a:rPr>
              <a:t>)</a:t>
            </a:r>
            <a:r>
              <a:rPr lang="sl-SI" sz="2400" dirty="0" smtClean="0"/>
              <a:t> </a:t>
            </a:r>
          </a:p>
          <a:p>
            <a:r>
              <a:rPr lang="sl-SI" sz="2400" dirty="0" err="1" smtClean="0">
                <a:hlinkClick r:id="rId4" tooltip="Opens internal link in current window"/>
              </a:rPr>
              <a:t>Zhiguo</a:t>
            </a:r>
            <a:r>
              <a:rPr lang="sl-SI" sz="2400" dirty="0" smtClean="0">
                <a:hlinkClick r:id="rId4" tooltip="Opens internal link in current window"/>
              </a:rPr>
              <a:t> </a:t>
            </a:r>
            <a:r>
              <a:rPr lang="sl-SI" sz="2400" dirty="0" err="1" smtClean="0">
                <a:hlinkClick r:id="rId4" tooltip="Opens internal link in current window"/>
              </a:rPr>
              <a:t>Gao</a:t>
            </a:r>
            <a:r>
              <a:rPr lang="sl-SI" sz="2400" dirty="0" smtClean="0">
                <a:hlinkClick r:id="rId4" tooltip="Opens internal link in current window"/>
              </a:rPr>
              <a:t> (</a:t>
            </a:r>
            <a:r>
              <a:rPr lang="sl-SI" sz="2400" dirty="0" err="1" smtClean="0">
                <a:hlinkClick r:id="rId4" tooltip="Opens internal link in current window"/>
              </a:rPr>
              <a:t>China</a:t>
            </a:r>
            <a:r>
              <a:rPr lang="sl-SI" sz="2400" dirty="0" smtClean="0">
                <a:hlinkClick r:id="rId4" tooltip="Opens internal link in current window"/>
              </a:rPr>
              <a:t>)</a:t>
            </a:r>
            <a:r>
              <a:rPr lang="sl-SI" sz="2400" dirty="0" smtClean="0"/>
              <a:t> </a:t>
            </a:r>
          </a:p>
          <a:p>
            <a:r>
              <a:rPr lang="sl-SI" sz="2400" dirty="0" smtClean="0">
                <a:hlinkClick r:id="rId5" tooltip="Opens internal link in current window"/>
              </a:rPr>
              <a:t>Jin-</a:t>
            </a:r>
            <a:r>
              <a:rPr lang="sl-SI" sz="2400" dirty="0" err="1" smtClean="0">
                <a:hlinkClick r:id="rId5" tooltip="Opens internal link in current window"/>
              </a:rPr>
              <a:t>Hyun</a:t>
            </a:r>
            <a:r>
              <a:rPr lang="sl-SI" sz="2400" dirty="0" smtClean="0">
                <a:hlinkClick r:id="rId5" tooltip="Opens internal link in current window"/>
              </a:rPr>
              <a:t> </a:t>
            </a:r>
            <a:r>
              <a:rPr lang="sl-SI" sz="2400" dirty="0" err="1" smtClean="0">
                <a:hlinkClick r:id="rId5" tooltip="Opens internal link in current window"/>
              </a:rPr>
              <a:t>Paik</a:t>
            </a:r>
            <a:r>
              <a:rPr lang="sl-SI" sz="2400" dirty="0" smtClean="0">
                <a:hlinkClick r:id="rId5" tooltip="Opens internal link in current window"/>
              </a:rPr>
              <a:t> (</a:t>
            </a:r>
            <a:r>
              <a:rPr lang="sl-SI" sz="2400" dirty="0" err="1" smtClean="0">
                <a:hlinkClick r:id="rId5" tooltip="Opens internal link in current window"/>
              </a:rPr>
              <a:t>Republic</a:t>
            </a:r>
            <a:r>
              <a:rPr lang="sl-SI" sz="2400" dirty="0" smtClean="0">
                <a:hlinkClick r:id="rId5" tooltip="Opens internal link in current window"/>
              </a:rPr>
              <a:t> </a:t>
            </a:r>
            <a:r>
              <a:rPr lang="sl-SI" sz="2400" dirty="0" err="1" smtClean="0">
                <a:hlinkClick r:id="rId5" tooltip="Opens internal link in current window"/>
              </a:rPr>
              <a:t>of</a:t>
            </a:r>
            <a:r>
              <a:rPr lang="sl-SI" sz="2400" dirty="0" smtClean="0">
                <a:hlinkClick r:id="rId5" tooltip="Opens internal link in current window"/>
              </a:rPr>
              <a:t> </a:t>
            </a:r>
            <a:r>
              <a:rPr lang="sl-SI" sz="2400" dirty="0" err="1" smtClean="0">
                <a:hlinkClick r:id="rId5" tooltip="Opens internal link in current window"/>
              </a:rPr>
              <a:t>Korea</a:t>
            </a:r>
            <a:r>
              <a:rPr lang="sl-SI" sz="2400" dirty="0" smtClean="0">
                <a:hlinkClick r:id="rId5" tooltip="Opens internal link in current window"/>
              </a:rPr>
              <a:t>)</a:t>
            </a:r>
            <a:r>
              <a:rPr lang="sl-SI" sz="2400" dirty="0" smtClean="0"/>
              <a:t> </a:t>
            </a:r>
          </a:p>
          <a:p>
            <a:r>
              <a:rPr lang="sl-SI" sz="2400" dirty="0" err="1" smtClean="0">
                <a:hlinkClick r:id="rId6" tooltip="Opens internal link in current window"/>
              </a:rPr>
              <a:t>Elsa</a:t>
            </a:r>
            <a:r>
              <a:rPr lang="sl-SI" sz="2400" dirty="0" smtClean="0">
                <a:hlinkClick r:id="rId6" tooltip="Opens internal link in current window"/>
              </a:rPr>
              <a:t> Kelly (Argentina)</a:t>
            </a:r>
            <a:r>
              <a:rPr lang="sl-SI" sz="2400" dirty="0" smtClean="0"/>
              <a:t> </a:t>
            </a:r>
          </a:p>
          <a:p>
            <a:r>
              <a:rPr lang="sl-SI" sz="2400" dirty="0" smtClean="0">
                <a:hlinkClick r:id="rId7" tooltip="Initiates file download"/>
              </a:rPr>
              <a:t>David Joseph </a:t>
            </a:r>
            <a:r>
              <a:rPr lang="sl-SI" sz="2400" dirty="0" err="1" smtClean="0">
                <a:hlinkClick r:id="rId7" tooltip="Initiates file download"/>
              </a:rPr>
              <a:t>Attard</a:t>
            </a:r>
            <a:r>
              <a:rPr lang="sl-SI" sz="2400" dirty="0" smtClean="0">
                <a:hlinkClick r:id="rId7" tooltip="Initiates file download"/>
              </a:rPr>
              <a:t> (Malta)</a:t>
            </a:r>
            <a:r>
              <a:rPr lang="sl-SI" sz="2400" dirty="0" smtClean="0"/>
              <a:t> </a:t>
            </a:r>
          </a:p>
          <a:p>
            <a:r>
              <a:rPr lang="sl-SI" sz="2400" dirty="0" err="1" smtClean="0">
                <a:hlinkClick r:id="rId8" tooltip="Opens internal link in current window"/>
              </a:rPr>
              <a:t>Markiyan</a:t>
            </a:r>
            <a:r>
              <a:rPr lang="sl-SI" sz="2400" dirty="0" smtClean="0">
                <a:hlinkClick r:id="rId8" tooltip="Opens internal link in current window"/>
              </a:rPr>
              <a:t> Z. </a:t>
            </a:r>
            <a:r>
              <a:rPr lang="sl-SI" sz="2400" dirty="0" err="1" smtClean="0">
                <a:hlinkClick r:id="rId8" tooltip="Opens internal link in current window"/>
              </a:rPr>
              <a:t>Kulyk</a:t>
            </a:r>
            <a:r>
              <a:rPr lang="sl-SI" sz="2400" dirty="0" smtClean="0">
                <a:hlinkClick r:id="rId8" tooltip="Opens internal link in current window"/>
              </a:rPr>
              <a:t> (</a:t>
            </a:r>
            <a:r>
              <a:rPr lang="sl-SI" sz="2400" dirty="0" err="1" smtClean="0">
                <a:hlinkClick r:id="rId8" tooltip="Opens internal link in current window"/>
              </a:rPr>
              <a:t>Ukraine</a:t>
            </a:r>
            <a:r>
              <a:rPr lang="sl-SI" sz="2400" dirty="0" smtClean="0">
                <a:hlinkClick r:id="rId8" tooltip="Opens internal link in current window"/>
              </a:rPr>
              <a:t>)</a:t>
            </a:r>
            <a:r>
              <a:rPr lang="sl-SI" sz="2400" dirty="0" smtClean="0"/>
              <a:t> </a:t>
            </a:r>
          </a:p>
          <a:p>
            <a:r>
              <a:rPr lang="sl-SI" sz="2400" dirty="0" err="1" smtClean="0">
                <a:hlinkClick r:id="rId9" tooltip="Opens internal link in current window"/>
              </a:rPr>
              <a:t>Alonso</a:t>
            </a:r>
            <a:r>
              <a:rPr lang="sl-SI" sz="2400" dirty="0" smtClean="0">
                <a:hlinkClick r:id="rId9" tooltip="Opens internal link in current window"/>
              </a:rPr>
              <a:t> Gómez-</a:t>
            </a:r>
            <a:r>
              <a:rPr lang="sl-SI" sz="2400" dirty="0" err="1" smtClean="0">
                <a:hlinkClick r:id="rId9" tooltip="Opens internal link in current window"/>
              </a:rPr>
              <a:t>Robledo</a:t>
            </a:r>
            <a:r>
              <a:rPr lang="sl-SI" sz="2400" dirty="0" smtClean="0">
                <a:hlinkClick r:id="rId9" tooltip="Opens internal link in current window"/>
              </a:rPr>
              <a:t> </a:t>
            </a:r>
            <a:r>
              <a:rPr lang="sl-SI" sz="2400" dirty="0" err="1" smtClean="0">
                <a:hlinkClick r:id="rId9" tooltip="Opens internal link in current window"/>
              </a:rPr>
              <a:t>Verduzco</a:t>
            </a:r>
            <a:r>
              <a:rPr lang="sl-SI" sz="2400" dirty="0" smtClean="0">
                <a:hlinkClick r:id="rId9" tooltip="Opens internal link in current window"/>
              </a:rPr>
              <a:t> (</a:t>
            </a:r>
            <a:r>
              <a:rPr lang="sl-SI" sz="2400" dirty="0" err="1" smtClean="0">
                <a:hlinkClick r:id="rId9" tooltip="Opens internal link in current window"/>
              </a:rPr>
              <a:t>Mexico</a:t>
            </a:r>
            <a:r>
              <a:rPr lang="sl-SI" sz="2400" dirty="0" smtClean="0">
                <a:hlinkClick r:id="rId9" tooltip="Opens internal link in current window"/>
              </a:rPr>
              <a:t>) </a:t>
            </a:r>
            <a:r>
              <a:rPr lang="sl-SI" sz="2400" dirty="0" smtClean="0"/>
              <a:t> </a:t>
            </a:r>
          </a:p>
          <a:p>
            <a:r>
              <a:rPr lang="sl-SI" sz="2400" dirty="0" smtClean="0">
                <a:hlinkClick r:id="rId10" tooltip="Opens internal link in current window"/>
              </a:rPr>
              <a:t>Tomas </a:t>
            </a:r>
            <a:r>
              <a:rPr lang="sl-SI" sz="2400" dirty="0" err="1" smtClean="0">
                <a:hlinkClick r:id="rId10" tooltip="Opens internal link in current window"/>
              </a:rPr>
              <a:t>Heidar</a:t>
            </a:r>
            <a:r>
              <a:rPr lang="sl-SI" sz="2400" dirty="0" smtClean="0">
                <a:hlinkClick r:id="rId10" tooltip="Opens internal link in current window"/>
              </a:rPr>
              <a:t> (</a:t>
            </a:r>
            <a:r>
              <a:rPr lang="sl-SI" sz="2400" dirty="0" err="1" smtClean="0">
                <a:hlinkClick r:id="rId10" tooltip="Opens internal link in current window"/>
              </a:rPr>
              <a:t>Iceland</a:t>
            </a:r>
            <a:r>
              <a:rPr lang="sl-SI" sz="2400" dirty="0" smtClean="0">
                <a:hlinkClick r:id="rId10" tooltip="Opens internal link in current window"/>
              </a:rPr>
              <a:t>) </a:t>
            </a:r>
            <a:r>
              <a:rPr lang="sl-SI" sz="2400" dirty="0" smtClean="0"/>
              <a:t> </a:t>
            </a:r>
          </a:p>
          <a:p>
            <a:r>
              <a:rPr lang="sl-SI" sz="2400" dirty="0" smtClean="0">
                <a:hlinkClick r:id="rId11" tooltip="Initiates file download"/>
              </a:rPr>
              <a:t>Antonio </a:t>
            </a:r>
            <a:r>
              <a:rPr lang="sl-SI" sz="2400" dirty="0" err="1" smtClean="0">
                <a:hlinkClick r:id="rId11" tooltip="Initiates file download"/>
              </a:rPr>
              <a:t>Cachapuz</a:t>
            </a:r>
            <a:r>
              <a:rPr lang="sl-SI" sz="2400" dirty="0" smtClean="0">
                <a:hlinkClick r:id="rId11" tooltip="Initiates file download"/>
              </a:rPr>
              <a:t> de </a:t>
            </a:r>
            <a:r>
              <a:rPr lang="sl-SI" sz="2400" dirty="0" err="1" smtClean="0">
                <a:hlinkClick r:id="rId11" tooltip="Initiates file download"/>
              </a:rPr>
              <a:t>Medeiros</a:t>
            </a:r>
            <a:r>
              <a:rPr lang="sl-SI" sz="2400" dirty="0" smtClean="0">
                <a:hlinkClick r:id="rId11" tooltip="Initiates file download"/>
              </a:rPr>
              <a:t> (</a:t>
            </a:r>
            <a:r>
              <a:rPr lang="sl-SI" sz="2400" dirty="0" err="1" smtClean="0">
                <a:hlinkClick r:id="rId11" tooltip="Initiates file download"/>
              </a:rPr>
              <a:t>Brazil</a:t>
            </a:r>
            <a:r>
              <a:rPr lang="sl-SI" sz="2400" dirty="0" smtClean="0">
                <a:hlinkClick r:id="rId11" tooltip="Initiates file download"/>
              </a:rPr>
              <a:t>)</a:t>
            </a:r>
            <a:r>
              <a:rPr lang="sl-SI" sz="2400" dirty="0" smtClean="0"/>
              <a:t> </a:t>
            </a:r>
          </a:p>
          <a:p>
            <a:r>
              <a:rPr lang="sl-SI" dirty="0" smtClean="0"/>
              <a:t/>
            </a:r>
            <a:br>
              <a:rPr lang="sl-SI" dirty="0" smtClean="0"/>
            </a:br>
            <a:r>
              <a:rPr lang="sl-SI" dirty="0" smtClean="0"/>
              <a:t>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p:cNvSpPr>
          <p:nvPr>
            <p:ph type="title"/>
          </p:nvPr>
        </p:nvSpPr>
        <p:spPr/>
        <p:txBody>
          <a:bodyPr/>
          <a:lstStyle/>
          <a:p>
            <a:r>
              <a:rPr lang="sl-SI" sz="4000" b="1" smtClean="0"/>
              <a:t>SEZNAM ZADEV PRED TRIBUNALOM!</a:t>
            </a:r>
          </a:p>
        </p:txBody>
      </p:sp>
      <p:sp>
        <p:nvSpPr>
          <p:cNvPr id="151555" name="Rectangle 3"/>
          <p:cNvSpPr>
            <a:spLocks noGrp="1"/>
          </p:cNvSpPr>
          <p:nvPr>
            <p:ph type="body" idx="1"/>
          </p:nvPr>
        </p:nvSpPr>
        <p:spPr/>
        <p:txBody>
          <a:bodyPr/>
          <a:lstStyle/>
          <a:p>
            <a:pPr>
              <a:lnSpc>
                <a:spcPct val="80000"/>
              </a:lnSpc>
            </a:pPr>
            <a:r>
              <a:rPr lang="sl-SI" sz="1600" dirty="0" smtClean="0"/>
              <a:t>	</a:t>
            </a:r>
            <a:r>
              <a:rPr lang="en-US" sz="1600" b="1" dirty="0" smtClean="0"/>
              <a:t>Case No. 1</a:t>
            </a:r>
          </a:p>
          <a:p>
            <a:pPr>
              <a:lnSpc>
                <a:spcPct val="80000"/>
              </a:lnSpc>
            </a:pPr>
            <a:r>
              <a:rPr lang="en-US" sz="1600" dirty="0" smtClean="0"/>
              <a:t>The M/V "SAIGA" Case (Saint Vincent and the Grenadines v. Guinea), Prompt Release</a:t>
            </a:r>
          </a:p>
          <a:p>
            <a:pPr>
              <a:lnSpc>
                <a:spcPct val="80000"/>
              </a:lnSpc>
            </a:pPr>
            <a:r>
              <a:rPr lang="en-US" sz="1600" dirty="0" smtClean="0"/>
              <a:t>	</a:t>
            </a:r>
            <a:r>
              <a:rPr lang="en-US" sz="1600" b="1" dirty="0" smtClean="0"/>
              <a:t>Case No. 2</a:t>
            </a:r>
          </a:p>
          <a:p>
            <a:pPr>
              <a:lnSpc>
                <a:spcPct val="80000"/>
              </a:lnSpc>
            </a:pPr>
            <a:r>
              <a:rPr lang="en-US" sz="1600" dirty="0" smtClean="0"/>
              <a:t>The M/V "SAIGA" (No. 2) Case (Saint Vincent and the Grenadines v. Guinea)</a:t>
            </a:r>
          </a:p>
          <a:p>
            <a:pPr>
              <a:lnSpc>
                <a:spcPct val="80000"/>
              </a:lnSpc>
            </a:pPr>
            <a:r>
              <a:rPr lang="en-US" sz="1600" dirty="0" smtClean="0"/>
              <a:t>	</a:t>
            </a:r>
            <a:r>
              <a:rPr lang="en-US" sz="1600" b="1" dirty="0" smtClean="0"/>
              <a:t>Cases Nos. 3 and 4</a:t>
            </a:r>
          </a:p>
          <a:p>
            <a:pPr>
              <a:lnSpc>
                <a:spcPct val="80000"/>
              </a:lnSpc>
            </a:pPr>
            <a:r>
              <a:rPr lang="en-US" sz="1600" dirty="0" smtClean="0"/>
              <a:t>Southern </a:t>
            </a:r>
            <a:r>
              <a:rPr lang="en-US" sz="1600" dirty="0" err="1" smtClean="0"/>
              <a:t>Bluefin</a:t>
            </a:r>
            <a:r>
              <a:rPr lang="en-US" sz="1600" dirty="0" smtClean="0"/>
              <a:t> Tuna Cases (New Zealand v. Japan; Australia v. Japan), Provisional Measures</a:t>
            </a:r>
          </a:p>
          <a:p>
            <a:pPr>
              <a:lnSpc>
                <a:spcPct val="80000"/>
              </a:lnSpc>
            </a:pPr>
            <a:r>
              <a:rPr lang="en-US" sz="1600" dirty="0" smtClean="0"/>
              <a:t>	</a:t>
            </a:r>
            <a:r>
              <a:rPr lang="en-US" sz="1600" b="1" dirty="0" smtClean="0"/>
              <a:t>Case No. 5</a:t>
            </a:r>
          </a:p>
          <a:p>
            <a:pPr>
              <a:lnSpc>
                <a:spcPct val="80000"/>
              </a:lnSpc>
            </a:pPr>
            <a:r>
              <a:rPr lang="en-US" sz="1600" dirty="0" smtClean="0"/>
              <a:t>The "</a:t>
            </a:r>
            <a:r>
              <a:rPr lang="en-US" sz="1600" dirty="0" err="1" smtClean="0"/>
              <a:t>Camouco</a:t>
            </a:r>
            <a:r>
              <a:rPr lang="en-US" sz="1600" dirty="0" smtClean="0"/>
              <a:t>" Case (Panama v. France), Prompt Release</a:t>
            </a:r>
          </a:p>
          <a:p>
            <a:pPr>
              <a:lnSpc>
                <a:spcPct val="80000"/>
              </a:lnSpc>
            </a:pPr>
            <a:r>
              <a:rPr lang="en-US" sz="1600" dirty="0" smtClean="0"/>
              <a:t>	</a:t>
            </a:r>
            <a:r>
              <a:rPr lang="en-US" sz="1600" b="1" dirty="0" smtClean="0"/>
              <a:t>Case No. 6</a:t>
            </a:r>
          </a:p>
          <a:p>
            <a:pPr>
              <a:lnSpc>
                <a:spcPct val="80000"/>
              </a:lnSpc>
            </a:pPr>
            <a:r>
              <a:rPr lang="en-US" sz="1600" dirty="0" smtClean="0"/>
              <a:t>The "Monte </a:t>
            </a:r>
            <a:r>
              <a:rPr lang="en-US" sz="1600" dirty="0" err="1" smtClean="0"/>
              <a:t>Confurco</a:t>
            </a:r>
            <a:r>
              <a:rPr lang="en-US" sz="1600" dirty="0" smtClean="0"/>
              <a:t>" Case (Seychelles v. France), Prompt Release</a:t>
            </a:r>
          </a:p>
          <a:p>
            <a:pPr>
              <a:lnSpc>
                <a:spcPct val="80000"/>
              </a:lnSpc>
            </a:pPr>
            <a:r>
              <a:rPr lang="en-US" sz="1600" dirty="0" smtClean="0"/>
              <a:t>	</a:t>
            </a:r>
            <a:r>
              <a:rPr lang="en-US" sz="1600" b="1" dirty="0" smtClean="0"/>
              <a:t>Case No. 7</a:t>
            </a:r>
          </a:p>
          <a:p>
            <a:pPr>
              <a:lnSpc>
                <a:spcPct val="80000"/>
              </a:lnSpc>
            </a:pPr>
            <a:r>
              <a:rPr lang="en-US" sz="1600" dirty="0" smtClean="0"/>
              <a:t>Case concerning the Conservation and Sustainable Exploitation of Swordfish Stocks in the South-Eastern Pacific Ocean (Chile/European Union)</a:t>
            </a:r>
          </a:p>
          <a:p>
            <a:pPr>
              <a:lnSpc>
                <a:spcPct val="80000"/>
              </a:lnSpc>
            </a:pPr>
            <a:r>
              <a:rPr lang="en-US" sz="1600" dirty="0" smtClean="0"/>
              <a:t>	</a:t>
            </a:r>
            <a:r>
              <a:rPr lang="en-US" sz="1600" b="1" dirty="0" smtClean="0"/>
              <a:t>Case No. 8</a:t>
            </a:r>
          </a:p>
          <a:p>
            <a:pPr>
              <a:lnSpc>
                <a:spcPct val="80000"/>
              </a:lnSpc>
            </a:pPr>
            <a:r>
              <a:rPr lang="en-US" sz="1600" dirty="0" smtClean="0"/>
              <a:t>The "Grand Prince" Case (Belize v. France), Prompt Release</a:t>
            </a:r>
          </a:p>
          <a:p>
            <a:pPr>
              <a:lnSpc>
                <a:spcPct val="80000"/>
              </a:lnSpc>
            </a:pPr>
            <a:r>
              <a:rPr lang="en-US" sz="1600" dirty="0" smtClean="0"/>
              <a:t>	</a:t>
            </a:r>
            <a:r>
              <a:rPr lang="en-US" sz="1600" b="1" dirty="0" smtClean="0"/>
              <a:t>Case No. 9</a:t>
            </a:r>
          </a:p>
          <a:p>
            <a:pPr>
              <a:lnSpc>
                <a:spcPct val="80000"/>
              </a:lnSpc>
            </a:pPr>
            <a:r>
              <a:rPr lang="en-US" sz="1600" dirty="0" smtClean="0"/>
              <a:t>The "</a:t>
            </a:r>
            <a:r>
              <a:rPr lang="en-US" sz="1600" dirty="0" err="1" smtClean="0"/>
              <a:t>Chaisiri</a:t>
            </a:r>
            <a:r>
              <a:rPr lang="en-US" sz="1600" dirty="0" smtClean="0"/>
              <a:t> Reefer 2" Case (Panama v. Yemen), Prompt Release</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p:cNvSpPr>
          <p:nvPr>
            <p:ph type="title"/>
          </p:nvPr>
        </p:nvSpPr>
        <p:spPr/>
        <p:txBody>
          <a:bodyPr/>
          <a:lstStyle/>
          <a:p>
            <a:endParaRPr lang="sl-SI" smtClean="0"/>
          </a:p>
        </p:txBody>
      </p:sp>
      <p:sp>
        <p:nvSpPr>
          <p:cNvPr id="152579" name="Rectangle 3"/>
          <p:cNvSpPr>
            <a:spLocks noGrp="1"/>
          </p:cNvSpPr>
          <p:nvPr>
            <p:ph type="body" idx="1"/>
          </p:nvPr>
        </p:nvSpPr>
        <p:spPr/>
        <p:txBody>
          <a:bodyPr/>
          <a:lstStyle/>
          <a:p>
            <a:pPr>
              <a:lnSpc>
                <a:spcPct val="80000"/>
              </a:lnSpc>
            </a:pPr>
            <a:r>
              <a:rPr lang="sl-SI" sz="1600" dirty="0" smtClean="0"/>
              <a:t>	</a:t>
            </a:r>
            <a:r>
              <a:rPr lang="en-US" sz="1600" b="1" dirty="0" smtClean="0"/>
              <a:t>Case No. 10</a:t>
            </a:r>
          </a:p>
          <a:p>
            <a:pPr>
              <a:lnSpc>
                <a:spcPct val="80000"/>
              </a:lnSpc>
            </a:pPr>
            <a:r>
              <a:rPr lang="en-US" sz="1600" dirty="0" smtClean="0"/>
              <a:t>The MOX Plant Case (Ireland v. United Kingdom), Provisional Measures</a:t>
            </a:r>
          </a:p>
          <a:p>
            <a:pPr>
              <a:lnSpc>
                <a:spcPct val="80000"/>
              </a:lnSpc>
            </a:pPr>
            <a:r>
              <a:rPr lang="en-US" sz="1600" dirty="0" smtClean="0"/>
              <a:t>	</a:t>
            </a:r>
            <a:r>
              <a:rPr lang="en-US" sz="1600" b="1" dirty="0" smtClean="0"/>
              <a:t>Case No. 11</a:t>
            </a:r>
          </a:p>
          <a:p>
            <a:pPr>
              <a:lnSpc>
                <a:spcPct val="80000"/>
              </a:lnSpc>
            </a:pPr>
            <a:r>
              <a:rPr lang="en-US" sz="1600" dirty="0" smtClean="0"/>
              <a:t>The "Volga" Case (Russian Federation v. Australia), Prompt Release</a:t>
            </a:r>
          </a:p>
          <a:p>
            <a:pPr>
              <a:lnSpc>
                <a:spcPct val="80000"/>
              </a:lnSpc>
            </a:pPr>
            <a:r>
              <a:rPr lang="en-US" sz="1600" dirty="0" smtClean="0"/>
              <a:t>	</a:t>
            </a:r>
            <a:r>
              <a:rPr lang="en-US" sz="1600" b="1" dirty="0" smtClean="0"/>
              <a:t>Case No. 12</a:t>
            </a:r>
          </a:p>
          <a:p>
            <a:pPr>
              <a:lnSpc>
                <a:spcPct val="80000"/>
              </a:lnSpc>
            </a:pPr>
            <a:r>
              <a:rPr lang="en-US" sz="1600" dirty="0" smtClean="0"/>
              <a:t>Case concerning Land Reclamation by Singapore in and around the Straits of Johor (Malaysia v. Singapore), Provisional Measures</a:t>
            </a:r>
          </a:p>
          <a:p>
            <a:pPr>
              <a:lnSpc>
                <a:spcPct val="80000"/>
              </a:lnSpc>
            </a:pPr>
            <a:r>
              <a:rPr lang="en-US" sz="1600" dirty="0" smtClean="0"/>
              <a:t>	</a:t>
            </a:r>
            <a:r>
              <a:rPr lang="en-US" sz="1600" b="1" dirty="0" smtClean="0"/>
              <a:t>Case No. 13</a:t>
            </a:r>
          </a:p>
          <a:p>
            <a:pPr>
              <a:lnSpc>
                <a:spcPct val="80000"/>
              </a:lnSpc>
            </a:pPr>
            <a:r>
              <a:rPr lang="en-US" sz="1600" dirty="0" smtClean="0"/>
              <a:t>The "Juno Trader" Case (Saint Vincent and the Grenadines v. Guinea-Bissau), Prompt Release</a:t>
            </a:r>
          </a:p>
          <a:p>
            <a:pPr>
              <a:lnSpc>
                <a:spcPct val="80000"/>
              </a:lnSpc>
            </a:pPr>
            <a:r>
              <a:rPr lang="en-US" sz="1600" dirty="0" smtClean="0"/>
              <a:t>	</a:t>
            </a:r>
            <a:r>
              <a:rPr lang="en-US" sz="1600" b="1" dirty="0" smtClean="0"/>
              <a:t>Case No. 14</a:t>
            </a:r>
          </a:p>
          <a:p>
            <a:pPr>
              <a:lnSpc>
                <a:spcPct val="80000"/>
              </a:lnSpc>
            </a:pPr>
            <a:r>
              <a:rPr lang="en-US" sz="1600" dirty="0" smtClean="0"/>
              <a:t>The "</a:t>
            </a:r>
            <a:r>
              <a:rPr lang="en-US" sz="1600" dirty="0" err="1" smtClean="0"/>
              <a:t>Hoshinmaru</a:t>
            </a:r>
            <a:r>
              <a:rPr lang="en-US" sz="1600" dirty="0" smtClean="0"/>
              <a:t>" Case (Japan v. Russian Federation), Prompt Release</a:t>
            </a:r>
          </a:p>
          <a:p>
            <a:pPr>
              <a:lnSpc>
                <a:spcPct val="80000"/>
              </a:lnSpc>
            </a:pPr>
            <a:r>
              <a:rPr lang="en-US" sz="1600" dirty="0" smtClean="0"/>
              <a:t>	</a:t>
            </a:r>
            <a:r>
              <a:rPr lang="en-US" sz="1600" b="1" dirty="0" smtClean="0"/>
              <a:t>Case No. 15</a:t>
            </a:r>
          </a:p>
          <a:p>
            <a:pPr>
              <a:lnSpc>
                <a:spcPct val="80000"/>
              </a:lnSpc>
            </a:pPr>
            <a:r>
              <a:rPr lang="en-US" sz="1600" dirty="0" smtClean="0"/>
              <a:t>The "</a:t>
            </a:r>
            <a:r>
              <a:rPr lang="en-US" sz="1600" dirty="0" err="1" smtClean="0"/>
              <a:t>Tomimaru</a:t>
            </a:r>
            <a:r>
              <a:rPr lang="en-US" sz="1600" dirty="0" smtClean="0"/>
              <a:t>" Case (Japan v. Russian Federation), Prompt Release</a:t>
            </a:r>
          </a:p>
          <a:p>
            <a:pPr>
              <a:lnSpc>
                <a:spcPct val="80000"/>
              </a:lnSpc>
            </a:pPr>
            <a:r>
              <a:rPr lang="en-US" sz="1600" dirty="0" smtClean="0"/>
              <a:t>	</a:t>
            </a:r>
            <a:r>
              <a:rPr lang="en-US" sz="1600" b="1" dirty="0" smtClean="0"/>
              <a:t>Case No. 16</a:t>
            </a:r>
          </a:p>
          <a:p>
            <a:pPr>
              <a:lnSpc>
                <a:spcPct val="80000"/>
              </a:lnSpc>
            </a:pPr>
            <a:r>
              <a:rPr lang="en-US" sz="1600" dirty="0" smtClean="0"/>
              <a:t>Dispute concerning delimitation of the maritime boundary between Bangladesh and Myanmar in the Bay of Bengal</a:t>
            </a:r>
          </a:p>
          <a:p>
            <a:pPr>
              <a:lnSpc>
                <a:spcPct val="80000"/>
              </a:lnSpc>
            </a:pPr>
            <a:endParaRPr lang="en-US" sz="1600" dirty="0" smtClean="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grada vsebine 2"/>
          <p:cNvSpPr>
            <a:spLocks noGrp="1"/>
          </p:cNvSpPr>
          <p:nvPr>
            <p:ph idx="1"/>
          </p:nvPr>
        </p:nvSpPr>
        <p:spPr/>
        <p:txBody>
          <a:bodyPr/>
          <a:lstStyle/>
          <a:p>
            <a:r>
              <a:rPr lang="en-US" sz="2000" b="1" dirty="0" smtClean="0"/>
              <a:t>Case No. 17</a:t>
            </a:r>
            <a:r>
              <a:rPr lang="en-US" sz="2000" dirty="0" smtClean="0"/>
              <a:t> </a:t>
            </a:r>
          </a:p>
          <a:p>
            <a:r>
              <a:rPr lang="en-US" sz="2000" dirty="0" smtClean="0"/>
              <a:t>Responsibilities and obligations of States sponsoring persons and entities with respect to activities in the Area (Request for Advisory Opinion submitted to the Seabed Disputes Chamber) </a:t>
            </a:r>
          </a:p>
          <a:p>
            <a:r>
              <a:rPr lang="en-US" sz="2000" b="1" dirty="0" smtClean="0"/>
              <a:t>Case No. 18</a:t>
            </a:r>
            <a:r>
              <a:rPr lang="en-US" sz="2000" dirty="0" smtClean="0"/>
              <a:t> </a:t>
            </a:r>
          </a:p>
          <a:p>
            <a:r>
              <a:rPr lang="en-US" sz="2000" dirty="0" smtClean="0"/>
              <a:t>The M/V "Louisa" Case (Saint Vincent and the Grenadines v. Kingdom of Spain) </a:t>
            </a:r>
          </a:p>
          <a:p>
            <a:r>
              <a:rPr lang="en-US" sz="2000" b="1" dirty="0" smtClean="0"/>
              <a:t>Case No. 19</a:t>
            </a:r>
            <a:r>
              <a:rPr lang="en-US" sz="2000" dirty="0" smtClean="0"/>
              <a:t> </a:t>
            </a:r>
          </a:p>
          <a:p>
            <a:r>
              <a:rPr lang="en-US" sz="2000" dirty="0" smtClean="0"/>
              <a:t>The M/V "Virginia G" Case (Panama/Guinea-Bissau)</a:t>
            </a:r>
            <a:r>
              <a:rPr lang="en-US" sz="2000" b="1" dirty="0" smtClean="0"/>
              <a:t> </a:t>
            </a:r>
            <a:endParaRPr lang="sl-SI" sz="2000" b="1" dirty="0" smtClean="0"/>
          </a:p>
          <a:p>
            <a:r>
              <a:rPr lang="en-US" sz="2000" b="1" dirty="0" smtClean="0"/>
              <a:t>Case No. 20</a:t>
            </a:r>
            <a:r>
              <a:rPr lang="en-US" sz="2000" dirty="0" smtClean="0"/>
              <a:t> </a:t>
            </a:r>
          </a:p>
          <a:p>
            <a:r>
              <a:rPr lang="en-US" sz="2000" i="1" dirty="0" smtClean="0">
                <a:hlinkClick r:id="rId2" action="ppaction://hlinkfile" tooltip="Opens internal link in current window"/>
              </a:rPr>
              <a:t>The “ARA Libertad” Case (Argentina </a:t>
            </a:r>
            <a:r>
              <a:rPr lang="en-US" sz="2000" dirty="0" smtClean="0">
                <a:hlinkClick r:id="rId2" action="ppaction://hlinkfile" tooltip="Opens internal link in current window"/>
              </a:rPr>
              <a:t>v.</a:t>
            </a:r>
            <a:r>
              <a:rPr lang="en-US" sz="2000" i="1" dirty="0" smtClean="0">
                <a:hlinkClick r:id="rId2" action="ppaction://hlinkfile" tooltip="Opens internal link in current window"/>
              </a:rPr>
              <a:t> Ghana), Provisional Measures</a:t>
            </a:r>
            <a:r>
              <a:rPr lang="en-US" sz="2000" dirty="0" smtClean="0"/>
              <a:t> </a:t>
            </a:r>
          </a:p>
          <a:p>
            <a:endParaRPr lang="sl-SI" sz="2000" dirty="0" smtClean="0"/>
          </a:p>
          <a:p>
            <a:endParaRPr lang="en-US" sz="2400" dirty="0" smtClean="0"/>
          </a:p>
          <a:p>
            <a:endParaRPr lang="sl-SI"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r>
              <a:rPr lang="sl-SI" smtClean="0"/>
              <a:t>Deklaracija načel za morsko dno</a:t>
            </a:r>
          </a:p>
        </p:txBody>
      </p:sp>
      <p:sp>
        <p:nvSpPr>
          <p:cNvPr id="26626" name="Rectangle 3"/>
          <p:cNvSpPr>
            <a:spLocks noGrp="1"/>
          </p:cNvSpPr>
          <p:nvPr>
            <p:ph type="body" idx="1"/>
          </p:nvPr>
        </p:nvSpPr>
        <p:spPr/>
        <p:txBody>
          <a:bodyPr/>
          <a:lstStyle/>
          <a:p>
            <a:pPr eaLnBrk="1" hangingPunct="1"/>
            <a:r>
              <a:rPr lang="sl-SI" dirty="0" smtClean="0"/>
              <a:t>Vsebinsko pomembna za bodočo ureditev morskega dna in podzemlja kot skupne dediščine človeštva je »Deklaracija načel za morsko dno«, A res. 2749 (XXV) iz leta 1970.</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a:p>
        </p:txBody>
      </p:sp>
      <p:sp>
        <p:nvSpPr>
          <p:cNvPr id="3" name="Ograda vsebine 2"/>
          <p:cNvSpPr>
            <a:spLocks noGrp="1"/>
          </p:cNvSpPr>
          <p:nvPr>
            <p:ph idx="1"/>
          </p:nvPr>
        </p:nvSpPr>
        <p:spPr>
          <a:xfrm>
            <a:off x="611560" y="1628800"/>
            <a:ext cx="8229600" cy="4525963"/>
          </a:xfrm>
        </p:spPr>
        <p:txBody>
          <a:bodyPr/>
          <a:lstStyle/>
          <a:p>
            <a:r>
              <a:rPr lang="en-US" sz="2000" b="1" dirty="0" smtClean="0"/>
              <a:t>Case No. 21</a:t>
            </a:r>
            <a:r>
              <a:rPr lang="en-US" sz="2000" dirty="0" smtClean="0"/>
              <a:t> </a:t>
            </a:r>
          </a:p>
          <a:p>
            <a:r>
              <a:rPr lang="en-US" sz="2000" i="1" dirty="0" smtClean="0">
                <a:hlinkClick r:id="rId2" action="ppaction://hlinkfile" tooltip="Opens internal link in current window"/>
              </a:rPr>
              <a:t>Request for an advisory opinion submitted by the Sub-Regional Fisheries Commission (SRFC)</a:t>
            </a:r>
            <a:r>
              <a:rPr lang="en-US" sz="2000" dirty="0" smtClean="0"/>
              <a:t> </a:t>
            </a:r>
          </a:p>
          <a:p>
            <a:r>
              <a:rPr lang="en-US" sz="2000" b="1" dirty="0" smtClean="0"/>
              <a:t>Case No. 22</a:t>
            </a:r>
            <a:r>
              <a:rPr lang="en-US" sz="2000" dirty="0" smtClean="0"/>
              <a:t> </a:t>
            </a:r>
          </a:p>
          <a:p>
            <a:r>
              <a:rPr lang="en-US" sz="2000" i="1" dirty="0" smtClean="0"/>
              <a:t>The Arctic Sunrise Case (Kingdom of the Netherlands </a:t>
            </a:r>
            <a:r>
              <a:rPr lang="en-US" sz="2000" dirty="0" smtClean="0"/>
              <a:t>v</a:t>
            </a:r>
            <a:r>
              <a:rPr lang="en-US" sz="2000" i="1" dirty="0" smtClean="0"/>
              <a:t>. Russian Federation), Provisional Measures</a:t>
            </a:r>
            <a:endParaRPr lang="sl-SI" sz="2000" i="1" dirty="0" smtClean="0"/>
          </a:p>
          <a:p>
            <a:r>
              <a:rPr lang="en-US" sz="2000" b="1" i="1" dirty="0" smtClean="0"/>
              <a:t>Case No. 23 </a:t>
            </a:r>
          </a:p>
          <a:p>
            <a:r>
              <a:rPr lang="en-US" sz="2000" i="1" dirty="0" smtClean="0"/>
              <a:t>Dispute Concerning Delimitation of the Maritime Boundary between Ghana and Côte d'Ivoire in the Atlantic Ocean (Ghana/Côte d'Ivoire</a:t>
            </a:r>
            <a:r>
              <a:rPr lang="sl-SI" sz="2000" i="1" dirty="0" smtClean="0"/>
              <a:t>)</a:t>
            </a:r>
            <a:r>
              <a:rPr lang="en-US" sz="2000" b="1" dirty="0" smtClean="0"/>
              <a:t> Case No. 24</a:t>
            </a:r>
            <a:r>
              <a:rPr lang="en-US" sz="2000" dirty="0" smtClean="0"/>
              <a:t> </a:t>
            </a:r>
          </a:p>
          <a:p>
            <a:r>
              <a:rPr lang="en-US" sz="2000" i="1" dirty="0" smtClean="0">
                <a:hlinkClick r:id="rId3" tooltip="Opens internal link in current window"/>
              </a:rPr>
              <a:t>The "</a:t>
            </a:r>
            <a:r>
              <a:rPr lang="en-US" sz="2000" i="1" dirty="0" err="1" smtClean="0">
                <a:hlinkClick r:id="rId3" tooltip="Opens internal link in current window"/>
              </a:rPr>
              <a:t>Enrica</a:t>
            </a:r>
            <a:r>
              <a:rPr lang="en-US" sz="2000" i="1" dirty="0" smtClean="0">
                <a:hlinkClick r:id="rId3" tooltip="Opens internal link in current window"/>
              </a:rPr>
              <a:t> </a:t>
            </a:r>
            <a:r>
              <a:rPr lang="en-US" sz="2000" i="1" dirty="0" err="1" smtClean="0">
                <a:hlinkClick r:id="rId3" tooltip="Opens internal link in current window"/>
              </a:rPr>
              <a:t>Lexie</a:t>
            </a:r>
            <a:r>
              <a:rPr lang="en-US" sz="2000" i="1" dirty="0" smtClean="0">
                <a:hlinkClick r:id="rId3" tooltip="Opens internal link in current window"/>
              </a:rPr>
              <a:t>" Incident (Italy v. India), Provisional Measures</a:t>
            </a:r>
            <a:r>
              <a:rPr lang="en-US" sz="2000" dirty="0" smtClean="0"/>
              <a:t> </a:t>
            </a:r>
          </a:p>
          <a:p>
            <a:r>
              <a:rPr lang="en-US" sz="2000" b="1" dirty="0" smtClean="0"/>
              <a:t>Case No. 25</a:t>
            </a:r>
            <a:r>
              <a:rPr lang="en-US" sz="2000" dirty="0" smtClean="0"/>
              <a:t> </a:t>
            </a:r>
          </a:p>
          <a:p>
            <a:r>
              <a:rPr lang="en-US" sz="2000" i="1" dirty="0" smtClean="0">
                <a:hlinkClick r:id="rId4" tooltip="Opens internal link in current window"/>
              </a:rPr>
              <a:t>The M/V “</a:t>
            </a:r>
            <a:r>
              <a:rPr lang="en-US" sz="2000" i="1" dirty="0" err="1" smtClean="0">
                <a:hlinkClick r:id="rId4" tooltip="Opens internal link in current window"/>
              </a:rPr>
              <a:t>Norstar</a:t>
            </a:r>
            <a:r>
              <a:rPr lang="en-US" sz="2000" i="1" dirty="0" smtClean="0">
                <a:hlinkClick r:id="rId4" tooltip="Opens internal link in current window"/>
              </a:rPr>
              <a:t>” Case (Panama </a:t>
            </a:r>
            <a:r>
              <a:rPr lang="en-US" sz="2000" dirty="0" smtClean="0">
                <a:hlinkClick r:id="rId4" tooltip="Opens internal link in current window"/>
              </a:rPr>
              <a:t>v.</a:t>
            </a:r>
            <a:r>
              <a:rPr lang="en-US" sz="2000" i="1" dirty="0" smtClean="0">
                <a:hlinkClick r:id="rId4" tooltip="Opens internal link in current window"/>
              </a:rPr>
              <a:t> Italy)</a:t>
            </a:r>
            <a:endParaRPr lang="en-US" sz="2000" dirty="0" smtClean="0"/>
          </a:p>
          <a:p>
            <a:endParaRPr lang="sl-SI" sz="2000" i="1" dirty="0" smtClean="0"/>
          </a:p>
          <a:p>
            <a:endParaRPr lang="en-US" sz="2000" i="1" dirty="0" smtClean="0"/>
          </a:p>
          <a:p>
            <a:endParaRPr lang="sl-SI" sz="2400" i="1" dirty="0" smtClean="0"/>
          </a:p>
          <a:p>
            <a:endParaRPr lang="en-US" sz="2400" dirty="0" smtClean="0"/>
          </a:p>
          <a:p>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pPr eaLnBrk="1" hangingPunct="1"/>
            <a:r>
              <a:rPr lang="sl-SI" b="1" smtClean="0"/>
              <a:t>POTEK IN ZNAČILNOSTI UNCLOS III</a:t>
            </a:r>
          </a:p>
        </p:txBody>
      </p:sp>
      <p:sp>
        <p:nvSpPr>
          <p:cNvPr id="27650" name="Rectangle 3"/>
          <p:cNvSpPr>
            <a:spLocks noGrp="1"/>
          </p:cNvSpPr>
          <p:nvPr>
            <p:ph type="body" idx="1"/>
          </p:nvPr>
        </p:nvSpPr>
        <p:spPr/>
        <p:txBody>
          <a:bodyPr/>
          <a:lstStyle/>
          <a:p>
            <a:pPr eaLnBrk="1" hangingPunct="1">
              <a:lnSpc>
                <a:spcPct val="90000"/>
              </a:lnSpc>
            </a:pPr>
            <a:r>
              <a:rPr lang="sl-SI" sz="2400" dirty="0" smtClean="0"/>
              <a:t>Tretja pomorska konferenca (UNCLOS III) je začela z delom decembra 1973, s sprejetjem pravil o postopku. V skladu s prvotno predvidenim postopkom naj bi konferenca sprejemala odločitve vsebinske narave z dvotretjinsko večino. Vendar je ves čas pogajanj, razen končnega sprejemanja besedila, konferenca odločala na podlagi konsenza, po "</a:t>
            </a:r>
            <a:r>
              <a:rPr lang="sl-SI" sz="2400" dirty="0" err="1" smtClean="0"/>
              <a:t>gentelmanskem</a:t>
            </a:r>
            <a:r>
              <a:rPr lang="sl-SI" sz="2400" dirty="0" smtClean="0"/>
              <a:t> sporazumu", na katerega jo je napotila Generalna skupščina ZN. Sledilo je enajst zasedanj, na katerih so predstavniki 160 sodelujočih držav razpravljali o vseh mednarodnopravnih vprašanjih, ki zadevajo ureditev morskega prostora.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eaLnBrk="1" hangingPunct="1"/>
            <a:r>
              <a:rPr lang="sl-SI" sz="4000" b="1" smtClean="0"/>
              <a:t>VSEBINA KONVENCIJE ZN O POMORSKEM MEDNARODNEM PRAVU</a:t>
            </a:r>
            <a:r>
              <a:rPr lang="sl-SI" sz="4000" smtClean="0"/>
              <a:t> </a:t>
            </a:r>
          </a:p>
        </p:txBody>
      </p:sp>
      <p:sp>
        <p:nvSpPr>
          <p:cNvPr id="28674" name="Rectangle 3"/>
          <p:cNvSpPr>
            <a:spLocks noGrp="1"/>
          </p:cNvSpPr>
          <p:nvPr>
            <p:ph type="body" idx="1"/>
          </p:nvPr>
        </p:nvSpPr>
        <p:spPr/>
        <p:txBody>
          <a:bodyPr/>
          <a:lstStyle/>
          <a:p>
            <a:pPr eaLnBrk="1" hangingPunct="1"/>
            <a:r>
              <a:rPr lang="sl-SI" sz="2800" smtClean="0"/>
              <a:t>Enovita Konvencija naj uredi vse morske pasove.</a:t>
            </a:r>
          </a:p>
          <a:p>
            <a:pPr eaLnBrk="1" hangingPunct="1"/>
            <a:r>
              <a:rPr lang="sl-SI" sz="2800" smtClean="0"/>
              <a:t>Vendar Konvencija ne prinaša le pravnih pravil, ki se nanašajo na posamične morske pasove. Ureja tudi vprašanja kot so varstvo morja pred onesnaženjem, znanstveno raziskovanje, prenos tehnologije in reševanje pomorskih sporov, ki so bila v Ženevi leta 1958 obravnavana le načelno ali pa o njih sploh niso razpravljali.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eaLnBrk="1" hangingPunct="1"/>
            <a:endParaRPr lang="sl-SI" smtClean="0"/>
          </a:p>
        </p:txBody>
      </p:sp>
      <p:sp>
        <p:nvSpPr>
          <p:cNvPr id="29698" name="Rectangle 3"/>
          <p:cNvSpPr>
            <a:spLocks noGrp="1"/>
          </p:cNvSpPr>
          <p:nvPr>
            <p:ph type="body" idx="1"/>
          </p:nvPr>
        </p:nvSpPr>
        <p:spPr/>
        <p:txBody>
          <a:bodyPr/>
          <a:lstStyle/>
          <a:p>
            <a:pPr eaLnBrk="1" hangingPunct="1"/>
            <a:r>
              <a:rPr lang="sl-SI" sz="2800" smtClean="0"/>
              <a:t>V zvezi s potekom tretje konference ZN o pomorskem mednarodnem pravu velja omeniti, da so bila po večini zasedanj objavljena tako imenovana neuradna pogajalska besedila, ki formalno sicer niso imela značaja osnutkov Konvencije, so pa predstavljala temeljno osnovo državam v pripravah za nadaljnja pogajanja. Uradni osnutek Konvencije je bil prvič objavljen konec avgusta 1981 in z nekaterimi spremembami ter dodatki z enajstega zasedanja predstavlja njeno dokončno besedilo.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r>
              <a:rPr lang="sl-SI" sz="4000" b="1" smtClean="0"/>
              <a:t>ZAKLJUČEK POGAJANJ – PODPISOVANJE KONVENCIJE</a:t>
            </a:r>
          </a:p>
        </p:txBody>
      </p:sp>
      <p:sp>
        <p:nvSpPr>
          <p:cNvPr id="30722" name="Rectangle 3"/>
          <p:cNvSpPr>
            <a:spLocks noGrp="1"/>
          </p:cNvSpPr>
          <p:nvPr>
            <p:ph type="body" idx="1"/>
          </p:nvPr>
        </p:nvSpPr>
        <p:spPr/>
        <p:txBody>
          <a:bodyPr/>
          <a:lstStyle/>
          <a:p>
            <a:pPr eaLnBrk="1" hangingPunct="1">
              <a:lnSpc>
                <a:spcPct val="90000"/>
              </a:lnSpc>
            </a:pPr>
            <a:r>
              <a:rPr lang="sl-SI" sz="2470" b="1" dirty="0" smtClean="0"/>
              <a:t>P</a:t>
            </a:r>
            <a:r>
              <a:rPr lang="sl-SI" sz="2470" dirty="0" smtClean="0"/>
              <a:t>o devetih letih pogajanj so dne </a:t>
            </a:r>
            <a:r>
              <a:rPr lang="sl-SI" sz="2470" u="sng" dirty="0" smtClean="0"/>
              <a:t>10. decembra 1982 v zalivu </a:t>
            </a:r>
            <a:r>
              <a:rPr lang="sl-SI" sz="2470" u="sng" dirty="0" err="1" smtClean="0"/>
              <a:t>Montego</a:t>
            </a:r>
            <a:r>
              <a:rPr lang="sl-SI" sz="2470" u="sng" dirty="0" smtClean="0"/>
              <a:t> na Jamajki predstavniki 118 držav, Sveta ZN za Namibijo ter Cookovih otokov podpisali Konvencijo ZN o pomorskem mednarodnem pravu </a:t>
            </a:r>
            <a:r>
              <a:rPr lang="sl-SI" sz="2470" dirty="0" smtClean="0"/>
              <a:t>(</a:t>
            </a:r>
            <a:r>
              <a:rPr lang="sl-SI" sz="2470" dirty="0" err="1" smtClean="0"/>
              <a:t>United</a:t>
            </a:r>
            <a:r>
              <a:rPr lang="sl-SI" sz="2470" dirty="0" smtClean="0"/>
              <a:t> </a:t>
            </a:r>
            <a:r>
              <a:rPr lang="sl-SI" sz="2470" dirty="0" err="1" smtClean="0"/>
              <a:t>Nations</a:t>
            </a:r>
            <a:r>
              <a:rPr lang="sl-SI" sz="2470" dirty="0" smtClean="0"/>
              <a:t> </a:t>
            </a:r>
            <a:r>
              <a:rPr lang="sl-SI" sz="2470" dirty="0" err="1" smtClean="0"/>
              <a:t>Convention</a:t>
            </a:r>
            <a:r>
              <a:rPr lang="sl-SI" sz="2470" dirty="0" smtClean="0"/>
              <a:t> on </a:t>
            </a:r>
            <a:r>
              <a:rPr lang="sl-SI" sz="2470" dirty="0" err="1" smtClean="0"/>
              <a:t>the</a:t>
            </a:r>
            <a:r>
              <a:rPr lang="sl-SI" sz="2470" dirty="0" smtClean="0"/>
              <a:t> </a:t>
            </a:r>
            <a:r>
              <a:rPr lang="sl-SI" sz="2470" dirty="0" err="1" smtClean="0"/>
              <a:t>Law</a:t>
            </a:r>
            <a:r>
              <a:rPr lang="sl-SI" sz="2470" dirty="0" smtClean="0"/>
              <a:t> </a:t>
            </a:r>
            <a:r>
              <a:rPr lang="sl-SI" sz="2470" dirty="0" err="1" smtClean="0"/>
              <a:t>of</a:t>
            </a:r>
            <a:r>
              <a:rPr lang="sl-SI" sz="2470" dirty="0" smtClean="0"/>
              <a:t> </a:t>
            </a:r>
            <a:r>
              <a:rPr lang="sl-SI" sz="2470" dirty="0" err="1" smtClean="0"/>
              <a:t>the</a:t>
            </a:r>
            <a:r>
              <a:rPr lang="sl-SI" sz="2470" dirty="0" smtClean="0"/>
              <a:t> </a:t>
            </a:r>
            <a:r>
              <a:rPr lang="sl-SI" sz="2470" dirty="0" err="1" smtClean="0"/>
              <a:t>Sea</a:t>
            </a:r>
            <a:r>
              <a:rPr lang="sl-SI" sz="2470" dirty="0" smtClean="0"/>
              <a:t> (UNCLOS), </a:t>
            </a:r>
            <a:r>
              <a:rPr lang="sl-SI" sz="2470" dirty="0" err="1" smtClean="0"/>
              <a:t>A/CONF.62/122</a:t>
            </a:r>
            <a:r>
              <a:rPr lang="sl-SI" sz="2470" dirty="0" smtClean="0"/>
              <a:t>, 7. december 1982; Ur. list SFRJ, MP, </a:t>
            </a:r>
            <a:r>
              <a:rPr lang="sl-SI" sz="2470" dirty="0" err="1" smtClean="0"/>
              <a:t>št.1/86</a:t>
            </a:r>
            <a:r>
              <a:rPr lang="sl-SI" sz="2470" dirty="0" smtClean="0"/>
              <a:t>, Akt o notifikaciji nasledstva, Ur. list RS, št. 79/94, MP, št. 22/94) in formalno zaključili tretjo pomorsko </a:t>
            </a:r>
            <a:r>
              <a:rPr lang="sl-SI" sz="2470" dirty="0" err="1" smtClean="0"/>
              <a:t>kodifikacijsko</a:t>
            </a:r>
            <a:r>
              <a:rPr lang="sl-SI" sz="2470" dirty="0" smtClean="0"/>
              <a:t> konferenco pod okriljem Združenih narodov (UNCLOS III).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aslov 1"/>
          <p:cNvSpPr>
            <a:spLocks noGrp="1"/>
          </p:cNvSpPr>
          <p:nvPr>
            <p:ph type="title"/>
          </p:nvPr>
        </p:nvSpPr>
        <p:spPr/>
        <p:txBody>
          <a:bodyPr/>
          <a:lstStyle/>
          <a:p>
            <a:pPr eaLnBrk="1" hangingPunct="1"/>
            <a:endParaRPr lang="sl-SI" smtClean="0"/>
          </a:p>
        </p:txBody>
      </p:sp>
      <p:sp>
        <p:nvSpPr>
          <p:cNvPr id="3" name="Ograda vsebine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sl-SI" dirty="0"/>
              <a:t>Razlikuje se od pojma </a:t>
            </a:r>
            <a:r>
              <a:rPr lang="sl-SI" b="1" dirty="0"/>
              <a:t>POMORSKO PRAVO </a:t>
            </a:r>
            <a:r>
              <a:rPr lang="sl-SI" dirty="0"/>
              <a:t>(</a:t>
            </a:r>
            <a:r>
              <a:rPr lang="sl-SI" dirty="0" err="1"/>
              <a:t>maritime</a:t>
            </a:r>
            <a:r>
              <a:rPr lang="sl-SI" dirty="0"/>
              <a:t> </a:t>
            </a:r>
            <a:r>
              <a:rPr lang="sl-SI" dirty="0" err="1"/>
              <a:t>law</a:t>
            </a:r>
            <a:r>
              <a:rPr lang="sl-SI" dirty="0"/>
              <a:t>, </a:t>
            </a:r>
            <a:r>
              <a:rPr lang="sl-SI" dirty="0" err="1"/>
              <a:t>droit</a:t>
            </a:r>
            <a:r>
              <a:rPr lang="sl-SI" dirty="0"/>
              <a:t> </a:t>
            </a:r>
            <a:r>
              <a:rPr lang="sl-SI" dirty="0" err="1"/>
              <a:t>maritime</a:t>
            </a:r>
            <a:r>
              <a:rPr lang="sl-SI" dirty="0"/>
              <a:t>, tudi </a:t>
            </a:r>
            <a:r>
              <a:rPr lang="sl-SI" dirty="0" err="1"/>
              <a:t>law</a:t>
            </a:r>
            <a:r>
              <a:rPr lang="sl-SI" dirty="0"/>
              <a:t> </a:t>
            </a:r>
            <a:r>
              <a:rPr lang="sl-SI" dirty="0" err="1"/>
              <a:t>of</a:t>
            </a:r>
            <a:r>
              <a:rPr lang="sl-SI" dirty="0"/>
              <a:t> </a:t>
            </a:r>
            <a:r>
              <a:rPr lang="sl-SI" dirty="0" err="1"/>
              <a:t>admiralty</a:t>
            </a:r>
            <a:r>
              <a:rPr lang="sl-SI" dirty="0"/>
              <a:t>), ki je del mednarodnega transportnega prava oziroma pomorskega zasebnega prava (trgovinski odnosi na morju, prevoz blaga, pomorsko zavarovanje, havarije, najem ladje in stvarnopravne pravice). Gre torej za odnose med pravnimi in fizičnimi osebami z mednarodnim elementom, vendar ne gre za mednarodno pravo. Spori se rešujejo pred notranjimi sodišči in mednarodnimi trgovinskimi arbitražami.</a:t>
            </a:r>
          </a:p>
          <a:p>
            <a:pPr eaLnBrk="1" fontAlgn="auto" hangingPunct="1">
              <a:spcAft>
                <a:spcPts val="0"/>
              </a:spcAft>
              <a:buFont typeface="Arial" pitchFamily="34" charset="0"/>
              <a:buChar char="•"/>
              <a:defRPr/>
            </a:pPr>
            <a:r>
              <a:rPr lang="sl-SI" b="1" dirty="0"/>
              <a:t>Skupno področje:</a:t>
            </a:r>
            <a:r>
              <a:rPr lang="sl-SI" dirty="0"/>
              <a:t> konvencijske ureditve o varstvu morja pred onesnaženjem.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pPr eaLnBrk="1" hangingPunct="1"/>
            <a:endParaRPr lang="sl-SI" smtClean="0"/>
          </a:p>
        </p:txBody>
      </p:sp>
      <p:sp>
        <p:nvSpPr>
          <p:cNvPr id="31746" name="Rectangle 3"/>
          <p:cNvSpPr>
            <a:spLocks noGrp="1"/>
          </p:cNvSpPr>
          <p:nvPr>
            <p:ph type="body" idx="1"/>
          </p:nvPr>
        </p:nvSpPr>
        <p:spPr/>
        <p:txBody>
          <a:bodyPr/>
          <a:lstStyle/>
          <a:p>
            <a:pPr eaLnBrk="1" hangingPunct="1">
              <a:lnSpc>
                <a:spcPct val="90000"/>
              </a:lnSpc>
            </a:pPr>
            <a:r>
              <a:rPr lang="sl-SI" smtClean="0"/>
              <a:t>Med podpisnicami Konvencije so bile skoraj vse države v razvoju in države, ki so predstavljale "skupino 77" (posebna interesna skupina držav v ZN, ki so jo sestavljale države v razvoju in neuvrščene države), med njimi tudi nekdanja Jugoslavija. Izmed razvitih držav so Konvencijo podpisale Avstralija, Kanada, Francija in Nizozemska ter vse nekdanje vzhodnoevropske socialistične države in nekdanja Sovjetska zveza.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pPr eaLnBrk="1" hangingPunct="1"/>
            <a:r>
              <a:rPr lang="sl-SI" sz="4000" b="1" smtClean="0"/>
              <a:t>POTEK PODPISOVANJA IN DEPOZITAR</a:t>
            </a:r>
          </a:p>
        </p:txBody>
      </p:sp>
      <p:sp>
        <p:nvSpPr>
          <p:cNvPr id="32770" name="Rectangle 3"/>
          <p:cNvSpPr>
            <a:spLocks noGrp="1"/>
          </p:cNvSpPr>
          <p:nvPr>
            <p:ph type="body" idx="1"/>
          </p:nvPr>
        </p:nvSpPr>
        <p:spPr/>
        <p:txBody>
          <a:bodyPr/>
          <a:lstStyle/>
          <a:p>
            <a:pPr eaLnBrk="1" hangingPunct="1"/>
            <a:r>
              <a:rPr lang="sl-SI" smtClean="0"/>
              <a:t>Konvencijo so države lahko podpisovale še dve leti in sicer do 9. decembra 1984 na Jamajki, od 1. junija 1983 dalje pa tudi na sedežu ZN v New Yorku. Podpisnice so Konvencijo lahko ratificirale, ostale države pa so po izteku roka za podpisovanje k njej pristopile (307. člen v zvezi s 306. členom Konvencije). Depozitar za ratifikacijske oziroma pristopne listine je Generalni sekretar ZN (319. člen).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pPr eaLnBrk="1" hangingPunct="1"/>
            <a:endParaRPr lang="sl-SI" smtClean="0"/>
          </a:p>
        </p:txBody>
      </p:sp>
      <p:sp>
        <p:nvSpPr>
          <p:cNvPr id="33794" name="Rectangle 3"/>
          <p:cNvSpPr>
            <a:spLocks noGrp="1"/>
          </p:cNvSpPr>
          <p:nvPr>
            <p:ph type="body" idx="1"/>
          </p:nvPr>
        </p:nvSpPr>
        <p:spPr/>
        <p:txBody>
          <a:bodyPr/>
          <a:lstStyle/>
          <a:p>
            <a:pPr eaLnBrk="1" hangingPunct="1"/>
            <a:r>
              <a:rPr lang="sl-SI" sz="2800" dirty="0" smtClean="0"/>
              <a:t>Med podpisnicami Konvencije ni bilo ZDA, Izraela, Turčije in Venezuele, torej držav, ki so edine glasovale proti besedilu Konvencije, ko je šlo za njegovo formalno sprejemanje konec aprila 1982. Decembrski sklepni del konference je zasenčil predhodni potek pogajanj, vendar velja opozoriti, da je šlo v mednarodnopravnem smislu za </a:t>
            </a:r>
            <a:r>
              <a:rPr lang="sl-SI" sz="2800" u="sng" dirty="0" smtClean="0"/>
              <a:t>"pogajalski finale" že 30. aprila 1982</a:t>
            </a:r>
            <a:r>
              <a:rPr lang="sl-SI" sz="2800" dirty="0" smtClean="0"/>
              <a:t>, ko je 130 držav izglasovalo besedilo nove Konvencije, z že omenjenimi 4 glasovi proti.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pPr eaLnBrk="1" hangingPunct="1"/>
            <a:endParaRPr lang="sl-SI" smtClean="0"/>
          </a:p>
        </p:txBody>
      </p:sp>
      <p:sp>
        <p:nvSpPr>
          <p:cNvPr id="34818" name="Rectangle 3"/>
          <p:cNvSpPr>
            <a:spLocks noGrp="1"/>
          </p:cNvSpPr>
          <p:nvPr>
            <p:ph type="body" idx="1"/>
          </p:nvPr>
        </p:nvSpPr>
        <p:spPr/>
        <p:txBody>
          <a:bodyPr/>
          <a:lstStyle/>
          <a:p>
            <a:pPr eaLnBrk="1" hangingPunct="1">
              <a:lnSpc>
                <a:spcPct val="90000"/>
              </a:lnSpc>
            </a:pPr>
            <a:r>
              <a:rPr lang="sl-SI" sz="2400" dirty="0" smtClean="0"/>
              <a:t>Glasovanja se je vzdržalo 17 držav. Med njimi so bile nekatere razvite zahodnoevropske države Belgija, Italija, ZR Nemčija, Združeno kraljestvo in Nizozemska ter vse nekdanje vzhodnoevropske socialistične države in nekdanja SZ. Slednje in Nizozemsko pa, kot je bilo že omenjeno, vendarle najdemo med podpisnicami Konvencije. Pri tem velja omeniti, da je nekdanja Nemška demokratična republika (NDR) podpisala Konvencijo, medtem ko je ZR Nemčija, na ozemlju katere (Hamburg) je bil določen sedež Mednarodnega sodišča (tribunala) za pomorsko mednarodno pravo (</a:t>
            </a:r>
            <a:r>
              <a:rPr lang="sl-SI" sz="2400" dirty="0" err="1" smtClean="0"/>
              <a:t>International</a:t>
            </a:r>
            <a:r>
              <a:rPr lang="sl-SI" sz="2400" dirty="0" smtClean="0"/>
              <a:t> Tribunal </a:t>
            </a:r>
            <a:r>
              <a:rPr lang="sl-SI" sz="2400" dirty="0" err="1" smtClean="0"/>
              <a:t>for</a:t>
            </a:r>
            <a:r>
              <a:rPr lang="sl-SI" sz="2400" dirty="0" smtClean="0"/>
              <a:t> </a:t>
            </a:r>
            <a:r>
              <a:rPr lang="sl-SI" sz="2400" dirty="0" err="1" smtClean="0"/>
              <a:t>the</a:t>
            </a:r>
            <a:r>
              <a:rPr lang="sl-SI" sz="2400" dirty="0" smtClean="0"/>
              <a:t> </a:t>
            </a:r>
            <a:r>
              <a:rPr lang="sl-SI" sz="2400" dirty="0" err="1" smtClean="0"/>
              <a:t>Law</a:t>
            </a:r>
            <a:r>
              <a:rPr lang="sl-SI" sz="2400" dirty="0" smtClean="0"/>
              <a:t> </a:t>
            </a:r>
            <a:r>
              <a:rPr lang="sl-SI" sz="2400" dirty="0" err="1" smtClean="0"/>
              <a:t>of</a:t>
            </a:r>
            <a:r>
              <a:rPr lang="sl-SI" sz="2400" dirty="0" smtClean="0"/>
              <a:t> </a:t>
            </a:r>
            <a:r>
              <a:rPr lang="sl-SI" sz="2400" dirty="0" err="1" smtClean="0"/>
              <a:t>the</a:t>
            </a:r>
            <a:r>
              <a:rPr lang="sl-SI" sz="2400" dirty="0" smtClean="0"/>
              <a:t> </a:t>
            </a:r>
            <a:r>
              <a:rPr lang="sl-SI" sz="2400" dirty="0" err="1" smtClean="0"/>
              <a:t>Sea</a:t>
            </a:r>
            <a:r>
              <a:rPr lang="sl-SI" sz="2400" dirty="0" smtClean="0"/>
              <a:t>, ITLOS), ni podpisala.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eaLnBrk="1" hangingPunct="1"/>
            <a:endParaRPr lang="sl-SI" smtClean="0"/>
          </a:p>
        </p:txBody>
      </p:sp>
      <p:sp>
        <p:nvSpPr>
          <p:cNvPr id="35842" name="Rectangle 3"/>
          <p:cNvSpPr>
            <a:spLocks noGrp="1"/>
          </p:cNvSpPr>
          <p:nvPr>
            <p:ph type="body" idx="1"/>
          </p:nvPr>
        </p:nvSpPr>
        <p:spPr/>
        <p:txBody>
          <a:bodyPr/>
          <a:lstStyle/>
          <a:p>
            <a:pPr eaLnBrk="1" hangingPunct="1">
              <a:lnSpc>
                <a:spcPct val="90000"/>
              </a:lnSpc>
            </a:pPr>
            <a:r>
              <a:rPr lang="sl-SI" smtClean="0"/>
              <a:t>Po združitvi obeh Nemčij leta 1990 ZR Nemčija ni mogla naslediti podpisa Konvencije s strani nekdanje NDR. Nemčija je pristopila k Konvenciji 14. oktobra 1994 in uredila svoj pogodbeni status pred začetkom njene veljavnosti (tj. 16. november 1994). S tem je zadostila stališčem držav, ki so menile, da imajo institucije po Konvencije (praviloma) sedež le v državah pogodbenicah. Konvencija tega ne določa.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pPr eaLnBrk="1" hangingPunct="1"/>
            <a:r>
              <a:rPr lang="sl-SI" sz="4000" b="1" smtClean="0"/>
              <a:t>VLOGA IN POMEN PRIPRAVLJALNE KOMISIJE</a:t>
            </a:r>
          </a:p>
        </p:txBody>
      </p:sp>
      <p:sp>
        <p:nvSpPr>
          <p:cNvPr id="36866" name="Rectangle 3"/>
          <p:cNvSpPr>
            <a:spLocks noGrp="1"/>
          </p:cNvSpPr>
          <p:nvPr>
            <p:ph type="body" idx="1"/>
          </p:nvPr>
        </p:nvSpPr>
        <p:spPr/>
        <p:txBody>
          <a:bodyPr/>
          <a:lstStyle/>
          <a:p>
            <a:pPr eaLnBrk="1" hangingPunct="1">
              <a:lnSpc>
                <a:spcPct val="80000"/>
              </a:lnSpc>
            </a:pPr>
            <a:r>
              <a:rPr lang="sl-SI" sz="2800" smtClean="0"/>
              <a:t>Pomembna pravna posledica za </a:t>
            </a:r>
            <a:r>
              <a:rPr lang="sl-SI" sz="2800" u="sng" smtClean="0"/>
              <a:t>države podpisnice Konvencije ZN o pomorskem mednarodnem pravu je bila, da so bile </a:t>
            </a:r>
            <a:r>
              <a:rPr lang="sl-SI" sz="2800" i="1" u="sng" smtClean="0"/>
              <a:t>ipso facto</a:t>
            </a:r>
            <a:r>
              <a:rPr lang="sl-SI" sz="2800" u="sng" smtClean="0"/>
              <a:t> članice Pripravljalne komisije (Preparatory Commission-PrepCom)</a:t>
            </a:r>
            <a:r>
              <a:rPr lang="sl-SI" sz="2800" smtClean="0"/>
              <a:t>, telesa, ki so mu bile zaupane naloge glede raziskovanja (eksploracije) in vodenja vprašanj v zvezi z morskim dnom in podzemljem zunaj meja državne pristojnosti (mednarodna cona) vse do konstituiranja Oblasti za morsko dno in Mednarodnega tribunala za pomorsko mednarodno pravo, dveh novih mednarodnih institucij, katerih ustanovitev je bila vezana na začetek veljavnosti Konvencije.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pPr eaLnBrk="1" hangingPunct="1"/>
            <a:endParaRPr lang="sl-SI" smtClean="0"/>
          </a:p>
        </p:txBody>
      </p:sp>
      <p:sp>
        <p:nvSpPr>
          <p:cNvPr id="37890" name="Rectangle 3"/>
          <p:cNvSpPr>
            <a:spLocks noGrp="1"/>
          </p:cNvSpPr>
          <p:nvPr>
            <p:ph type="body" idx="1"/>
          </p:nvPr>
        </p:nvSpPr>
        <p:spPr/>
        <p:txBody>
          <a:bodyPr/>
          <a:lstStyle/>
          <a:p>
            <a:pPr eaLnBrk="1" hangingPunct="1"/>
            <a:r>
              <a:rPr lang="sl-SI" sz="2800" smtClean="0"/>
              <a:t>Razvite države z ZDA na čelu, ki so nasprotovale tistemu delu Konvencije, ki se je nanašal na mednarodno cono morskega dna, in zato Konvencije niso podpisale, so podpisale </a:t>
            </a:r>
            <a:r>
              <a:rPr lang="sl-SI" sz="2800" u="sng" smtClean="0"/>
              <a:t>Sklepni akt tretje konference ZN o pomorskem mednarodnem pravu</a:t>
            </a:r>
            <a:r>
              <a:rPr lang="sl-SI" sz="2800" smtClean="0"/>
              <a:t>. Ta dokument je opisoval celoten potek konference in ni vseboval njenih vsebinskih odločitev. Vendar so države podpisnice Sklepnega akta konference imele pravico do </a:t>
            </a:r>
            <a:r>
              <a:rPr lang="sl-SI" sz="2800" u="sng" smtClean="0"/>
              <a:t>opazovalk</a:t>
            </a:r>
            <a:r>
              <a:rPr lang="sl-SI" sz="2800" smtClean="0"/>
              <a:t> pri delu Pripravljalne komisije (PrepCom).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pPr eaLnBrk="1" hangingPunct="1"/>
            <a:r>
              <a:rPr lang="sl-SI" b="1" smtClean="0"/>
              <a:t>REDAKCIJSKI ODBOR</a:t>
            </a:r>
          </a:p>
        </p:txBody>
      </p:sp>
      <p:sp>
        <p:nvSpPr>
          <p:cNvPr id="38914" name="Rectangle 3"/>
          <p:cNvSpPr>
            <a:spLocks noGrp="1"/>
          </p:cNvSpPr>
          <p:nvPr>
            <p:ph type="body" idx="1"/>
          </p:nvPr>
        </p:nvSpPr>
        <p:spPr/>
        <p:txBody>
          <a:bodyPr/>
          <a:lstStyle/>
          <a:p>
            <a:pPr eaLnBrk="1" hangingPunct="1">
              <a:lnSpc>
                <a:spcPct val="90000"/>
              </a:lnSpc>
            </a:pPr>
            <a:r>
              <a:rPr lang="sl-SI" sz="2400" smtClean="0"/>
              <a:t>Poleti 1982 se je v Ženevi sestal "redakcijski odbor" konference (drafting committee), ki je pripravil prečiščeno besedilo Konvencije (ZN) o pomorskem mednarodnem pravu. Pri svojem delu je upošteval približno 2800 priporočil za tehnične spremembe Konvencije. Prečiščeno besedilo je konferenca potrdila na septembrskem podaljšanem enajstem zasedanju in končala z delom glede postopka oblikovanja pravnih pravil nove mednarodne pomorske ureditve. Pri potrditvi tehničnih sprememb je konferenca ravnala "</a:t>
            </a:r>
            <a:r>
              <a:rPr lang="sl-SI" sz="2400" i="1" smtClean="0"/>
              <a:t>in favorem conventionis</a:t>
            </a:r>
            <a:r>
              <a:rPr lang="sl-SI" sz="2400" smtClean="0"/>
              <a:t>", saj je marsikje šlo po vsej verjetnosti že za spremembe vsebinske narave.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pPr eaLnBrk="1" hangingPunct="1"/>
            <a:endParaRPr lang="sl-SI" smtClean="0"/>
          </a:p>
        </p:txBody>
      </p:sp>
      <p:sp>
        <p:nvSpPr>
          <p:cNvPr id="39938" name="Rectangle 3"/>
          <p:cNvSpPr>
            <a:spLocks noGrp="1"/>
          </p:cNvSpPr>
          <p:nvPr>
            <p:ph type="body" idx="1"/>
          </p:nvPr>
        </p:nvSpPr>
        <p:spPr/>
        <p:txBody>
          <a:bodyPr/>
          <a:lstStyle/>
          <a:p>
            <a:pPr eaLnBrk="1" hangingPunct="1"/>
            <a:r>
              <a:rPr lang="sl-SI" sz="2800" dirty="0" smtClean="0"/>
              <a:t>Takšen primer je 36. člen Konvencije, ki izključuje iz režima morskih ožin pomorske poti po delu odprtega morja ali skozi izključno ekonomsko cono. Člen 36, je bil s strani redakcijskega odbora "tehnično dopolnjen" z dostavkom, da za plovbo skozi te poti veljajo pravila odprtega morja, še posebej tista o svobodi plovbe in preleta.</a:t>
            </a:r>
          </a:p>
          <a:p>
            <a:pPr eaLnBrk="1" hangingPunct="1"/>
            <a:r>
              <a:rPr lang="sl-SI" sz="2800" dirty="0" smtClean="0"/>
              <a:t>Pomen 36. člena za Otrantska vrata, ki vodijo iz Jonskega v Jadransko morje in merijo približno 42 morskih milj.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pPr eaLnBrk="1" hangingPunct="1"/>
            <a:endParaRPr lang="sl-SI" smtClean="0"/>
          </a:p>
        </p:txBody>
      </p:sp>
      <p:sp>
        <p:nvSpPr>
          <p:cNvPr id="40962" name="Rectangle 3"/>
          <p:cNvSpPr>
            <a:spLocks noGrp="1"/>
          </p:cNvSpPr>
          <p:nvPr>
            <p:ph type="body" idx="1"/>
          </p:nvPr>
        </p:nvSpPr>
        <p:spPr/>
        <p:txBody>
          <a:bodyPr/>
          <a:lstStyle/>
          <a:p>
            <a:pPr eaLnBrk="1" hangingPunct="1"/>
            <a:r>
              <a:rPr lang="sl-SI" smtClean="0"/>
              <a:t>Na podaljšanem septembrskem zasedanju 1982 je konferenca sprejela kandidaturo Jamajke za sedež podpisovanja Konvencije namesto prvotno predvidenega Karakasa (Venezuela) ter uradno imenovala besedilo konvencije za Konvencijo ZN o pomorskem mednarodnem pravu.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slov 1"/>
          <p:cNvSpPr>
            <a:spLocks noGrp="1"/>
          </p:cNvSpPr>
          <p:nvPr>
            <p:ph type="title"/>
          </p:nvPr>
        </p:nvSpPr>
        <p:spPr/>
        <p:txBody>
          <a:bodyPr/>
          <a:lstStyle/>
          <a:p>
            <a:pPr eaLnBrk="1" hangingPunct="1"/>
            <a:r>
              <a:rPr lang="sl-SI" sz="2400" b="1" smtClean="0"/>
              <a:t>PRAVO MORJA – definicija:</a:t>
            </a:r>
            <a:endParaRPr lang="sl-SI" sz="2400" smtClean="0"/>
          </a:p>
        </p:txBody>
      </p:sp>
      <p:sp>
        <p:nvSpPr>
          <p:cNvPr id="3" name="Ograda vsebine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sl-SI" dirty="0"/>
              <a:t>Pravila in načela mednarodnega prava, ki zavezujejo države in druge subjekte mednarodnega pravu pri uporabi in urejanju morskega prostora. </a:t>
            </a:r>
          </a:p>
          <a:p>
            <a:pPr eaLnBrk="1" fontAlgn="auto" hangingPunct="1">
              <a:spcAft>
                <a:spcPts val="0"/>
              </a:spcAft>
              <a:buFont typeface="Arial" pitchFamily="34" charset="0"/>
              <a:buChar char="•"/>
              <a:defRPr/>
            </a:pPr>
            <a:r>
              <a:rPr lang="sl-SI" dirty="0"/>
              <a:t>Vloga posameznika (pravne oziroma fizične osebe) v pravu morja. Piratstvo, pridržanje ladje in posadke, pionirski investitorji in entitete, ki so </a:t>
            </a:r>
            <a:r>
              <a:rPr lang="sl-SI" dirty="0" smtClean="0"/>
              <a:t>vložile </a:t>
            </a:r>
            <a:r>
              <a:rPr lang="sl-SI" dirty="0"/>
              <a:t>sredstva v raziskovanje mednarodne cone morskega dna.</a:t>
            </a:r>
          </a:p>
          <a:p>
            <a:pPr eaLnBrk="1" fontAlgn="auto" hangingPunct="1">
              <a:spcAft>
                <a:spcPts val="0"/>
              </a:spcAft>
              <a:buFont typeface="Arial" pitchFamily="34" charset="0"/>
              <a:buChar char="•"/>
              <a:defRPr/>
            </a:pPr>
            <a:endParaRPr lang="sl-SI"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pPr eaLnBrk="1" hangingPunct="1"/>
            <a:r>
              <a:rPr lang="sl-SI" sz="4000" b="1" smtClean="0"/>
              <a:t>ZAČETEK VELJAVNOSTI KONVENCIJE</a:t>
            </a:r>
          </a:p>
        </p:txBody>
      </p:sp>
      <p:sp>
        <p:nvSpPr>
          <p:cNvPr id="41986" name="Rectangle 3"/>
          <p:cNvSpPr>
            <a:spLocks noGrp="1"/>
          </p:cNvSpPr>
          <p:nvPr>
            <p:ph type="body" idx="1"/>
          </p:nvPr>
        </p:nvSpPr>
        <p:spPr/>
        <p:txBody>
          <a:bodyPr/>
          <a:lstStyle/>
          <a:p>
            <a:pPr eaLnBrk="1" hangingPunct="1">
              <a:lnSpc>
                <a:spcPct val="80000"/>
              </a:lnSpc>
            </a:pPr>
            <a:r>
              <a:rPr lang="sl-SI" sz="2400" dirty="0" smtClean="0"/>
              <a:t>Prva država, ki je ratificirala Konvencijo, je bila Fidži (10. 12. 1982). </a:t>
            </a:r>
            <a:r>
              <a:rPr lang="sl-SI" sz="2400" u="sng" dirty="0" smtClean="0"/>
              <a:t>V skladu s prvim odstavkom 308. člena je bilo predvideno, da Konvencija začne veljati 12 mesecev po tem, ko bo položen šestdeseti instrument o ratifikaciji ali pristopu.</a:t>
            </a:r>
            <a:r>
              <a:rPr lang="sl-SI" sz="2400" dirty="0" smtClean="0"/>
              <a:t> </a:t>
            </a:r>
          </a:p>
          <a:p>
            <a:pPr eaLnBrk="1" hangingPunct="1">
              <a:lnSpc>
                <a:spcPct val="80000"/>
              </a:lnSpc>
            </a:pPr>
            <a:r>
              <a:rPr lang="sl-SI" sz="2400" dirty="0" smtClean="0"/>
              <a:t>Prvi formalni pogoj je bil izpolnjen, ko je dne 16. novembra 1993 Gvajana kot šestdeseta pogodbenica položila svoje ratifikacijske listine pri generalnem sekretarju ZN. Pregled prvih šestdesetih pogodbenic kaže, da je šlo pri njih v glavnem za države v razvoju. Te države niso bile niti finančno ali tehnično sposobne nositi finančnih bremen novih institucij niti niso razpolagale z zadostnim številom usposobljenih strokovnjakov, kar vse je bilo potrebno za ustanovitev in delovanje mehanizmov, ki jih je predvidevala Konvencija, in ki bi morali biti ustanovljeni ob začetku njene veljavnosti.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pPr eaLnBrk="1" hangingPunct="1"/>
            <a:r>
              <a:rPr lang="sl-SI" sz="4000" b="1" smtClean="0"/>
              <a:t>IMPLEMENTACIJSKI SPORAZUM S 28. JULIJA 1994</a:t>
            </a:r>
          </a:p>
        </p:txBody>
      </p:sp>
      <p:sp>
        <p:nvSpPr>
          <p:cNvPr id="43010" name="Rectangle 3"/>
          <p:cNvSpPr>
            <a:spLocks noGrp="1"/>
          </p:cNvSpPr>
          <p:nvPr>
            <p:ph type="body" idx="1"/>
          </p:nvPr>
        </p:nvSpPr>
        <p:spPr/>
        <p:txBody>
          <a:bodyPr/>
          <a:lstStyle/>
          <a:p>
            <a:pPr eaLnBrk="1" hangingPunct="1">
              <a:lnSpc>
                <a:spcPct val="80000"/>
              </a:lnSpc>
            </a:pPr>
            <a:r>
              <a:rPr lang="sl-SI" sz="2800" smtClean="0"/>
              <a:t>Dne 28. julija 1994 na sedežu ZN v New Yorku sklenjen Sporazum, ki se nanaša na izvajanje XI. Poglavja Konvencije (Implementacijski ali Izvedbeni sporazum) reši pat položaj med državami v razvoju in razvitimi državami glede XI. poglavja Konvencije. Z njim je bila spremenjena Konvencija na škodo načela "skupne dediščine človeštva" in v korist gospodarskih pričakovanj razvitih držav. Vendar je bil ob začetku veljavnosti Konvencije dne 16. novembra 1994 revidiran režim izkoriščanja in raziskovanja naravnih bogastev Mednarodne cone sprejemljiv za visoko razvite države.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pPr eaLnBrk="1" hangingPunct="1"/>
            <a:r>
              <a:rPr lang="sl-SI" sz="4000" b="1" dirty="0" smtClean="0"/>
              <a:t>STANJE KONVENCIJE – 14. 	OKTOBER 2014</a:t>
            </a:r>
          </a:p>
        </p:txBody>
      </p:sp>
      <p:sp>
        <p:nvSpPr>
          <p:cNvPr id="44034" name="Rectangle 3"/>
          <p:cNvSpPr>
            <a:spLocks noGrp="1"/>
          </p:cNvSpPr>
          <p:nvPr>
            <p:ph type="body" idx="1"/>
          </p:nvPr>
        </p:nvSpPr>
        <p:spPr/>
        <p:txBody>
          <a:bodyPr/>
          <a:lstStyle/>
          <a:p>
            <a:pPr eaLnBrk="1" hangingPunct="1">
              <a:lnSpc>
                <a:spcPct val="90000"/>
              </a:lnSpc>
            </a:pPr>
            <a:r>
              <a:rPr lang="sl-SI" dirty="0" smtClean="0"/>
              <a:t>Pogodbenice </a:t>
            </a:r>
            <a:r>
              <a:rPr lang="sl-SI" u="sng" dirty="0" smtClean="0"/>
              <a:t>166 </a:t>
            </a:r>
            <a:r>
              <a:rPr lang="sl-SI" dirty="0" smtClean="0"/>
              <a:t>(nove pogodbenice Ekvador-2012, </a:t>
            </a:r>
            <a:r>
              <a:rPr lang="sl-SI" dirty="0" err="1" smtClean="0"/>
              <a:t>Svaziland</a:t>
            </a:r>
            <a:r>
              <a:rPr lang="sl-SI" dirty="0" smtClean="0"/>
              <a:t>-2012, Tajska-2011 , Vzhodni Timor – 08. 01. 2013) in 157 podpisnic.</a:t>
            </a:r>
          </a:p>
          <a:p>
            <a:pPr eaLnBrk="1" hangingPunct="1">
              <a:lnSpc>
                <a:spcPct val="90000"/>
              </a:lnSpc>
            </a:pPr>
            <a:r>
              <a:rPr lang="sl-SI" dirty="0" smtClean="0"/>
              <a:t>Položaj ZDA, ki ni pogodbenica.</a:t>
            </a:r>
          </a:p>
          <a:p>
            <a:pPr eaLnBrk="1" hangingPunct="1">
              <a:lnSpc>
                <a:spcPct val="90000"/>
              </a:lnSpc>
            </a:pPr>
            <a:r>
              <a:rPr lang="sl-SI" dirty="0" smtClean="0"/>
              <a:t>EU zamenja ES kot pogodbenico. Vse članice EU so pogodbenice.</a:t>
            </a:r>
            <a:endParaRPr lang="sl-SI" b="1" dirty="0" smtClean="0"/>
          </a:p>
          <a:p>
            <a:pPr eaLnBrk="1" hangingPunct="1">
              <a:lnSpc>
                <a:spcPct val="90000"/>
              </a:lnSpc>
            </a:pPr>
            <a:r>
              <a:rPr lang="sl-SI" b="1" dirty="0" smtClean="0"/>
              <a:t>Stanje </a:t>
            </a:r>
            <a:r>
              <a:rPr lang="sl-SI" b="1" dirty="0" err="1" smtClean="0"/>
              <a:t>Implementacijskega</a:t>
            </a:r>
            <a:r>
              <a:rPr lang="sl-SI" b="1" dirty="0" smtClean="0"/>
              <a:t> sporazuma</a:t>
            </a:r>
            <a:r>
              <a:rPr lang="sl-SI" dirty="0" smtClean="0"/>
              <a:t>:</a:t>
            </a:r>
          </a:p>
          <a:p>
            <a:pPr eaLnBrk="1" hangingPunct="1">
              <a:lnSpc>
                <a:spcPct val="90000"/>
              </a:lnSpc>
            </a:pPr>
            <a:r>
              <a:rPr lang="sl-SI" dirty="0" smtClean="0"/>
              <a:t>79 podpisnic in 146 pogodbenic.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eaLnBrk="1" hangingPunct="1"/>
            <a:r>
              <a:rPr lang="sl-SI" sz="4000" b="1" smtClean="0"/>
              <a:t>«PAKET PRAVA MORJA« - TRIJE INSTRUMENTI</a:t>
            </a:r>
          </a:p>
        </p:txBody>
      </p:sp>
      <p:sp>
        <p:nvSpPr>
          <p:cNvPr id="45058" name="Rectangle 3"/>
          <p:cNvSpPr>
            <a:spLocks noGrp="1"/>
          </p:cNvSpPr>
          <p:nvPr>
            <p:ph type="body" idx="1"/>
          </p:nvPr>
        </p:nvSpPr>
        <p:spPr/>
        <p:txBody>
          <a:bodyPr/>
          <a:lstStyle/>
          <a:p>
            <a:pPr eaLnBrk="1" hangingPunct="1"/>
            <a:r>
              <a:rPr lang="sl-SI" dirty="0" smtClean="0"/>
              <a:t>Tretji instrument: </a:t>
            </a:r>
            <a:r>
              <a:rPr lang="sl-SI" b="1" dirty="0" smtClean="0"/>
              <a:t>SPORAZUM O UPORABI DOLOČB KONVENCIJE ZN O POMORSKEM MEDNARODNEM PRAVU Z DNE 10. DECEMBRA 1982 GLEDE OHRANJANJA IN UPRAVLJANJA ČEZCONSKIH STALEŽEV IN IZRAZITO SELIVSKIH VRST STALEŽEV RIB, </a:t>
            </a:r>
            <a:r>
              <a:rPr lang="sl-SI" dirty="0" smtClean="0"/>
              <a:t>sprejet 4. avgusta 1995 v New Yorku in začel veljati 11. decembra 2001. Ur. List RS, št. 48/06, MP, št. 11/06, 59 pod., 82 pogodbenic.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pPr eaLnBrk="1" hangingPunct="1"/>
            <a:r>
              <a:rPr lang="sl-SI" b="1" smtClean="0"/>
              <a:t>STANJE SLOVENIJE</a:t>
            </a:r>
          </a:p>
        </p:txBody>
      </p:sp>
      <p:sp>
        <p:nvSpPr>
          <p:cNvPr id="46082" name="Rectangle 3"/>
          <p:cNvSpPr>
            <a:spLocks noGrp="1"/>
          </p:cNvSpPr>
          <p:nvPr>
            <p:ph type="body" idx="1"/>
          </p:nvPr>
        </p:nvSpPr>
        <p:spPr/>
        <p:txBody>
          <a:bodyPr/>
          <a:lstStyle/>
          <a:p>
            <a:pPr eaLnBrk="1" hangingPunct="1">
              <a:lnSpc>
                <a:spcPct val="80000"/>
              </a:lnSpc>
            </a:pPr>
            <a:r>
              <a:rPr lang="sl-SI" sz="2000" dirty="0" smtClean="0"/>
              <a:t>Nasledila z Aktom o nasledstvu ŽK o teritorialnem morju in ŽK o odprtem morju</a:t>
            </a:r>
          </a:p>
          <a:p>
            <a:pPr eaLnBrk="1" hangingPunct="1">
              <a:lnSpc>
                <a:spcPct val="80000"/>
              </a:lnSpc>
            </a:pPr>
            <a:r>
              <a:rPr lang="sl-SI" sz="2000" dirty="0" smtClean="0"/>
              <a:t>Nasledila decembra 1994 UNCLOS Konvencijo (po ratifikaciji </a:t>
            </a:r>
            <a:r>
              <a:rPr lang="sl-SI" sz="2000" dirty="0" err="1" smtClean="0"/>
              <a:t>Impl</a:t>
            </a:r>
            <a:r>
              <a:rPr lang="sl-SI" sz="2000" dirty="0" smtClean="0"/>
              <a:t>. Sporazuma z uredbo vlade).</a:t>
            </a:r>
          </a:p>
          <a:p>
            <a:pPr eaLnBrk="1" hangingPunct="1">
              <a:lnSpc>
                <a:spcPct val="80000"/>
              </a:lnSpc>
            </a:pPr>
            <a:r>
              <a:rPr lang="sl-SI" sz="2000" dirty="0" smtClean="0"/>
              <a:t>Ratificirala z Z. o </a:t>
            </a:r>
            <a:r>
              <a:rPr lang="sl-SI" sz="2000" dirty="0" err="1" smtClean="0"/>
              <a:t>rat</a:t>
            </a:r>
            <a:r>
              <a:rPr lang="sl-SI" sz="2000" dirty="0" smtClean="0"/>
              <a:t>. Sporazum o </a:t>
            </a:r>
            <a:r>
              <a:rPr lang="sl-SI" sz="2000" dirty="0" err="1" smtClean="0"/>
              <a:t>čezconskih</a:t>
            </a:r>
            <a:r>
              <a:rPr lang="sl-SI" sz="2000" dirty="0" smtClean="0"/>
              <a:t> in </a:t>
            </a:r>
            <a:r>
              <a:rPr lang="sl-SI" sz="2000" dirty="0" err="1" smtClean="0"/>
              <a:t>selivskih</a:t>
            </a:r>
            <a:r>
              <a:rPr lang="sl-SI" sz="2000" dirty="0" smtClean="0"/>
              <a:t> </a:t>
            </a:r>
            <a:r>
              <a:rPr lang="sl-SI" sz="2000" dirty="0" err="1" smtClean="0"/>
              <a:t>staležih</a:t>
            </a:r>
            <a:r>
              <a:rPr lang="sl-SI" sz="2000" dirty="0" smtClean="0"/>
              <a:t> rib.</a:t>
            </a:r>
          </a:p>
          <a:p>
            <a:pPr eaLnBrk="1" hangingPunct="1">
              <a:lnSpc>
                <a:spcPct val="80000"/>
              </a:lnSpc>
            </a:pPr>
            <a:r>
              <a:rPr lang="sl-SI" sz="2000" dirty="0" smtClean="0"/>
              <a:t>Dala ob nasledstvu UNCLOS Konvencije </a:t>
            </a:r>
            <a:r>
              <a:rPr lang="sl-SI" sz="2000" u="sng" dirty="0" smtClean="0"/>
              <a:t>interpretativno izjavo</a:t>
            </a:r>
            <a:r>
              <a:rPr lang="sl-SI" sz="2000" dirty="0" smtClean="0"/>
              <a:t>:</a:t>
            </a:r>
          </a:p>
          <a:p>
            <a:pPr eaLnBrk="1" hangingPunct="1">
              <a:lnSpc>
                <a:spcPct val="80000"/>
              </a:lnSpc>
            </a:pPr>
            <a:r>
              <a:rPr lang="sl-SI" sz="2000" dirty="0" smtClean="0"/>
              <a:t>»Skladno s pravico, ki jo imajo države pogodbenice na temelju 310. člena Konvencije ZN o pomorskem mednarodnem pravu, Republika Slovenija meni, da določbe V. dela Konvencije, vključno s 70. členom o pravici držav z geografsko neugodnim položajem, predstavljajo del običajnega (mednarodnega) prava.«</a:t>
            </a:r>
          </a:p>
          <a:p>
            <a:pPr eaLnBrk="1" hangingPunct="1">
              <a:lnSpc>
                <a:spcPct val="80000"/>
              </a:lnSpc>
            </a:pPr>
            <a:r>
              <a:rPr lang="sl-SI" sz="2000" dirty="0" smtClean="0"/>
              <a:t>Kaj pomeni 310. člen?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pPr eaLnBrk="1" hangingPunct="1"/>
            <a:r>
              <a:rPr lang="sl-SI" sz="4000" b="1" smtClean="0"/>
              <a:t>DRŽAVE IN NJIHOV GEOGRAFSKI POLOŽAJ</a:t>
            </a:r>
          </a:p>
        </p:txBody>
      </p:sp>
      <p:sp>
        <p:nvSpPr>
          <p:cNvPr id="47106" name="Rectangle 3"/>
          <p:cNvSpPr>
            <a:spLocks noGrp="1"/>
          </p:cNvSpPr>
          <p:nvPr>
            <p:ph type="body" idx="1"/>
          </p:nvPr>
        </p:nvSpPr>
        <p:spPr/>
        <p:txBody>
          <a:bodyPr/>
          <a:lstStyle/>
          <a:p>
            <a:pPr eaLnBrk="1" hangingPunct="1">
              <a:lnSpc>
                <a:spcPct val="80000"/>
              </a:lnSpc>
            </a:pPr>
            <a:r>
              <a:rPr lang="sl-SI" sz="2400" dirty="0" smtClean="0"/>
              <a:t>Pojem </a:t>
            </a:r>
            <a:r>
              <a:rPr lang="sl-SI" sz="2400" u="sng" dirty="0" smtClean="0"/>
              <a:t>obalne države</a:t>
            </a:r>
            <a:r>
              <a:rPr lang="sl-SI" sz="2400" dirty="0" smtClean="0"/>
              <a:t>.</a:t>
            </a:r>
          </a:p>
          <a:p>
            <a:pPr eaLnBrk="1" hangingPunct="1">
              <a:lnSpc>
                <a:spcPct val="80000"/>
              </a:lnSpc>
            </a:pPr>
            <a:r>
              <a:rPr lang="sl-SI" sz="2400" dirty="0" smtClean="0"/>
              <a:t>Pojem </a:t>
            </a:r>
            <a:r>
              <a:rPr lang="sl-SI" sz="2400" u="sng" dirty="0" smtClean="0"/>
              <a:t>države brez morske obale</a:t>
            </a:r>
            <a:r>
              <a:rPr lang="sl-SI" sz="2400" dirty="0" smtClean="0"/>
              <a:t>. Danes na svetu 45 držav brez morske obale. Pregled po celinah:</a:t>
            </a:r>
          </a:p>
          <a:p>
            <a:pPr eaLnBrk="1" hangingPunct="1">
              <a:lnSpc>
                <a:spcPct val="80000"/>
              </a:lnSpc>
            </a:pPr>
            <a:r>
              <a:rPr lang="sl-SI" sz="2400" dirty="0" smtClean="0"/>
              <a:t>	</a:t>
            </a:r>
            <a:r>
              <a:rPr lang="sl-SI" sz="2400" u="sng" dirty="0" smtClean="0"/>
              <a:t>Evropa</a:t>
            </a:r>
            <a:r>
              <a:rPr lang="sl-SI" sz="2400" dirty="0" smtClean="0"/>
              <a:t>: 15 (Andora, Avstrija, Belorusija, Češka, Madžarska, Kosovo, Luksemburg, </a:t>
            </a:r>
            <a:r>
              <a:rPr lang="sl-SI" sz="2400" dirty="0" err="1" smtClean="0"/>
              <a:t>Liechenstein</a:t>
            </a:r>
            <a:r>
              <a:rPr lang="sl-SI" sz="2400" dirty="0" smtClean="0"/>
              <a:t>, Makedonija, </a:t>
            </a:r>
            <a:r>
              <a:rPr lang="sl-SI" sz="2400" dirty="0" err="1" smtClean="0"/>
              <a:t>Moldova</a:t>
            </a:r>
            <a:r>
              <a:rPr lang="sl-SI" sz="2400" dirty="0" smtClean="0"/>
              <a:t>, Sveti sedež, San Marino, Slovaška, Srbija, Švica)</a:t>
            </a:r>
          </a:p>
          <a:p>
            <a:pPr eaLnBrk="1" hangingPunct="1">
              <a:lnSpc>
                <a:spcPct val="80000"/>
              </a:lnSpc>
            </a:pPr>
            <a:r>
              <a:rPr lang="sl-SI" sz="2400" dirty="0" smtClean="0"/>
              <a:t>	</a:t>
            </a:r>
            <a:r>
              <a:rPr lang="sl-SI" sz="2400" u="sng" dirty="0" smtClean="0"/>
              <a:t>Afrika</a:t>
            </a:r>
            <a:r>
              <a:rPr lang="sl-SI" sz="2400" dirty="0" smtClean="0"/>
              <a:t>: 16 (</a:t>
            </a:r>
            <a:r>
              <a:rPr lang="sl-SI" sz="2400" dirty="0" err="1" smtClean="0"/>
              <a:t>Botsvana</a:t>
            </a:r>
            <a:r>
              <a:rPr lang="sl-SI" sz="2400" dirty="0" smtClean="0"/>
              <a:t>, </a:t>
            </a:r>
            <a:r>
              <a:rPr lang="sl-SI" sz="2400" dirty="0" err="1" smtClean="0"/>
              <a:t>Burkina</a:t>
            </a:r>
            <a:r>
              <a:rPr lang="sl-SI" sz="2400" dirty="0" smtClean="0"/>
              <a:t> </a:t>
            </a:r>
            <a:r>
              <a:rPr lang="sl-SI" sz="2400" dirty="0" err="1" smtClean="0"/>
              <a:t>Faso</a:t>
            </a:r>
            <a:r>
              <a:rPr lang="sl-SI" sz="2400" dirty="0" smtClean="0"/>
              <a:t>, Burundi, C. afriška republika, Čad, Etiopija, Malavi, Mali, Niger, Ruanda, </a:t>
            </a:r>
            <a:r>
              <a:rPr lang="sl-SI" sz="2400" dirty="0" err="1" smtClean="0"/>
              <a:t>Svaziland</a:t>
            </a:r>
            <a:r>
              <a:rPr lang="sl-SI" sz="2400" dirty="0" smtClean="0"/>
              <a:t>, Zimbabve, Zambija, Uganda, Lesoto, J. Sudan)</a:t>
            </a:r>
          </a:p>
          <a:p>
            <a:pPr eaLnBrk="1" hangingPunct="1">
              <a:lnSpc>
                <a:spcPct val="80000"/>
              </a:lnSpc>
            </a:pPr>
            <a:r>
              <a:rPr lang="sl-SI" sz="2400" dirty="0" smtClean="0"/>
              <a:t>	</a:t>
            </a:r>
            <a:r>
              <a:rPr lang="sl-SI" sz="2400" u="sng" dirty="0" smtClean="0"/>
              <a:t>Azija</a:t>
            </a:r>
            <a:r>
              <a:rPr lang="sl-SI" sz="2400" dirty="0" smtClean="0"/>
              <a:t>: 12 (Afganistan, Armenija, Azerbajdžan, Butan, Kazahstan, Kirgizija, Laos, Mongolija, Nepal, Tadžikistan, Turkmenija, Uzbekistan)</a:t>
            </a:r>
          </a:p>
          <a:p>
            <a:pPr eaLnBrk="1" hangingPunct="1">
              <a:lnSpc>
                <a:spcPct val="80000"/>
              </a:lnSpc>
            </a:pPr>
            <a:r>
              <a:rPr lang="sl-SI" sz="2400" dirty="0" smtClean="0"/>
              <a:t>	</a:t>
            </a:r>
            <a:r>
              <a:rPr lang="sl-SI" sz="2400" u="sng" dirty="0" smtClean="0"/>
              <a:t>J. Amerika</a:t>
            </a:r>
            <a:r>
              <a:rPr lang="sl-SI" sz="2400" dirty="0" smtClean="0"/>
              <a:t>: 2 (Bolivija, Paragvaj)</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pPr eaLnBrk="1" hangingPunct="1"/>
            <a:r>
              <a:rPr lang="sl-SI" b="1" smtClean="0"/>
              <a:t>VIRI PRAVA MORJA</a:t>
            </a:r>
          </a:p>
        </p:txBody>
      </p:sp>
      <p:sp>
        <p:nvSpPr>
          <p:cNvPr id="48130" name="Rectangle 3"/>
          <p:cNvSpPr>
            <a:spLocks noGrp="1"/>
          </p:cNvSpPr>
          <p:nvPr>
            <p:ph type="body" idx="1"/>
          </p:nvPr>
        </p:nvSpPr>
        <p:spPr/>
        <p:txBody>
          <a:bodyPr/>
          <a:lstStyle/>
          <a:p>
            <a:pPr eaLnBrk="1" hangingPunct="1">
              <a:lnSpc>
                <a:spcPct val="90000"/>
              </a:lnSpc>
            </a:pPr>
            <a:r>
              <a:rPr lang="sl-SI" sz="2800" smtClean="0"/>
              <a:t>Osnovno izhodišče: 38. člen Statuta meddržavnega sodišča v Haagu.</a:t>
            </a:r>
          </a:p>
          <a:p>
            <a:pPr eaLnBrk="1" hangingPunct="1">
              <a:lnSpc>
                <a:spcPct val="90000"/>
              </a:lnSpc>
            </a:pPr>
            <a:r>
              <a:rPr lang="sl-SI" sz="2800" smtClean="0"/>
              <a:t>Mednarodne konvencije in druge mednarodne pogodbe in njihov vse večji pomen. Pogodbe, ki ustvarjajo objektivne režime. Odnos med UNCLOS in ŽK Konvencijami – člen 311 Konvencije (Odnos do drugih konvencij in mednarodnih sporazumov).</a:t>
            </a:r>
          </a:p>
          <a:p>
            <a:pPr eaLnBrk="1" hangingPunct="1">
              <a:lnSpc>
                <a:spcPct val="90000"/>
              </a:lnSpc>
            </a:pPr>
            <a:r>
              <a:rPr lang="sl-SI" sz="2800" smtClean="0"/>
              <a:t>Običajno mednarodno pravo. Vloga deklaracij GS kot izraz </a:t>
            </a:r>
            <a:r>
              <a:rPr lang="sl-SI" sz="2800" i="1" smtClean="0"/>
              <a:t>opinio iuris</a:t>
            </a:r>
            <a:r>
              <a:rPr lang="sl-SI" sz="2800" smtClean="0"/>
              <a:t>.</a:t>
            </a:r>
          </a:p>
          <a:p>
            <a:pPr eaLnBrk="1" hangingPunct="1">
              <a:lnSpc>
                <a:spcPct val="90000"/>
              </a:lnSpc>
            </a:pPr>
            <a:r>
              <a:rPr lang="sl-SI" sz="2800" smtClean="0"/>
              <a:t>Pomožna vira: pravna znanost in judikatura.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p:txBody>
          <a:bodyPr/>
          <a:lstStyle/>
          <a:p>
            <a:r>
              <a:rPr lang="sl-SI" sz="4000" b="1" smtClean="0"/>
              <a:t>MEDNARODNOPRAVNI REŽIM MORSKEGA PROSTORA</a:t>
            </a:r>
          </a:p>
        </p:txBody>
      </p:sp>
      <p:sp>
        <p:nvSpPr>
          <p:cNvPr id="49154" name="Rectangle 3"/>
          <p:cNvSpPr>
            <a:spLocks noGrp="1"/>
          </p:cNvSpPr>
          <p:nvPr>
            <p:ph type="body" idx="1"/>
          </p:nvPr>
        </p:nvSpPr>
        <p:spPr/>
        <p:txBody>
          <a:bodyPr/>
          <a:lstStyle/>
          <a:p>
            <a:pPr>
              <a:lnSpc>
                <a:spcPct val="80000"/>
              </a:lnSpc>
            </a:pPr>
            <a:r>
              <a:rPr lang="sl-SI" sz="2400" b="1" u="sng" dirty="0" smtClean="0"/>
              <a:t>Morska pasova pod državno suverenostjo</a:t>
            </a:r>
            <a:endParaRPr lang="sl-SI" sz="2400" dirty="0" smtClean="0"/>
          </a:p>
          <a:p>
            <a:pPr>
              <a:lnSpc>
                <a:spcPct val="80000"/>
              </a:lnSpc>
            </a:pPr>
            <a:r>
              <a:rPr lang="sl-SI" sz="2400" dirty="0" smtClean="0"/>
              <a:t>Notranje morske vode</a:t>
            </a:r>
          </a:p>
          <a:p>
            <a:pPr>
              <a:lnSpc>
                <a:spcPct val="80000"/>
              </a:lnSpc>
            </a:pPr>
            <a:r>
              <a:rPr lang="sl-SI" sz="2400" dirty="0" smtClean="0"/>
              <a:t>Teritorialno morje </a:t>
            </a:r>
            <a:endParaRPr lang="sl-SI" sz="2400" u="sng" dirty="0" smtClean="0"/>
          </a:p>
          <a:p>
            <a:pPr>
              <a:lnSpc>
                <a:spcPct val="80000"/>
              </a:lnSpc>
            </a:pPr>
            <a:r>
              <a:rPr lang="sl-SI" sz="2400" u="sng" dirty="0" smtClean="0"/>
              <a:t>Pas posebnih jurisdikcijskih pravic obalne države</a:t>
            </a:r>
            <a:r>
              <a:rPr lang="sl-SI" sz="2400" dirty="0" smtClean="0"/>
              <a:t> – zunanji morski pas</a:t>
            </a:r>
            <a:endParaRPr lang="sl-SI" sz="2400" u="sng" dirty="0" smtClean="0"/>
          </a:p>
          <a:p>
            <a:pPr>
              <a:lnSpc>
                <a:spcPct val="80000"/>
              </a:lnSpc>
            </a:pPr>
            <a:r>
              <a:rPr lang="sl-SI" sz="2400" u="sng" dirty="0" smtClean="0"/>
              <a:t>Pasova </a:t>
            </a:r>
            <a:r>
              <a:rPr lang="sl-SI" sz="2400" i="1" u="sng" dirty="0" err="1" smtClean="0"/>
              <a:t>sui</a:t>
            </a:r>
            <a:r>
              <a:rPr lang="sl-SI" sz="2400" i="1" u="sng" dirty="0" smtClean="0"/>
              <a:t> </a:t>
            </a:r>
            <a:r>
              <a:rPr lang="sl-SI" sz="2400" i="1" u="sng" dirty="0" err="1" smtClean="0"/>
              <a:t>generis</a:t>
            </a:r>
            <a:r>
              <a:rPr lang="sl-SI" sz="2400" u="sng" dirty="0" smtClean="0"/>
              <a:t> suverenih pravic obalne države</a:t>
            </a:r>
            <a:r>
              <a:rPr lang="sl-SI" sz="2400" dirty="0" smtClean="0"/>
              <a:t> – epikontinentalni pas</a:t>
            </a:r>
          </a:p>
          <a:p>
            <a:pPr>
              <a:lnSpc>
                <a:spcPct val="80000"/>
              </a:lnSpc>
            </a:pPr>
            <a:r>
              <a:rPr lang="sl-SI" sz="2400" dirty="0" smtClean="0"/>
              <a:t>izključna ekonomska cona (</a:t>
            </a:r>
            <a:r>
              <a:rPr lang="sl-SI" sz="2400" smtClean="0"/>
              <a:t>IEZ).</a:t>
            </a:r>
            <a:endParaRPr lang="sl-SI" sz="2400" b="1" u="sng" dirty="0" smtClean="0"/>
          </a:p>
          <a:p>
            <a:pPr>
              <a:lnSpc>
                <a:spcPct val="80000"/>
              </a:lnSpc>
            </a:pPr>
            <a:r>
              <a:rPr lang="sl-SI" sz="2400" b="1" u="sng" dirty="0" smtClean="0"/>
              <a:t>Mednarodni morski območji</a:t>
            </a:r>
            <a:endParaRPr lang="sl-SI" sz="2400" dirty="0" smtClean="0"/>
          </a:p>
          <a:p>
            <a:pPr>
              <a:lnSpc>
                <a:spcPct val="80000"/>
              </a:lnSpc>
            </a:pPr>
            <a:r>
              <a:rPr lang="sl-SI" sz="2400" dirty="0" smtClean="0"/>
              <a:t>	Odprto morje</a:t>
            </a:r>
          </a:p>
          <a:p>
            <a:pPr>
              <a:lnSpc>
                <a:spcPct val="80000"/>
              </a:lnSpc>
            </a:pPr>
            <a:r>
              <a:rPr lang="sl-SI" sz="2400" dirty="0" smtClean="0"/>
              <a:t>	Morsko dno in podzemlje morskega dna zunaj državne jurisdikcije, mednarodna cona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ctrTitle"/>
          </p:nvPr>
        </p:nvSpPr>
        <p:spPr/>
        <p:txBody>
          <a:bodyPr/>
          <a:lstStyle/>
          <a:p>
            <a:endParaRPr lang="sl-SI" dirty="0" smtClean="0"/>
          </a:p>
        </p:txBody>
      </p:sp>
      <p:grpSp>
        <p:nvGrpSpPr>
          <p:cNvPr id="50178" name="Group 3"/>
          <p:cNvGrpSpPr>
            <a:grpSpLocks noChangeAspect="1"/>
          </p:cNvGrpSpPr>
          <p:nvPr/>
        </p:nvGrpSpPr>
        <p:grpSpPr bwMode="auto">
          <a:xfrm>
            <a:off x="323850" y="549275"/>
            <a:ext cx="7640638" cy="5532438"/>
            <a:chOff x="1020" y="618"/>
            <a:chExt cx="3373" cy="2442"/>
          </a:xfrm>
        </p:grpSpPr>
        <p:sp>
          <p:nvSpPr>
            <p:cNvPr id="50179" name="AutoShape 4"/>
            <p:cNvSpPr>
              <a:spLocks noChangeAspect="1" noChangeArrowheads="1" noTextEdit="1"/>
            </p:cNvSpPr>
            <p:nvPr/>
          </p:nvSpPr>
          <p:spPr bwMode="auto">
            <a:xfrm>
              <a:off x="1020" y="618"/>
              <a:ext cx="3373" cy="2442"/>
            </a:xfrm>
            <a:prstGeom prst="rect">
              <a:avLst/>
            </a:prstGeom>
            <a:noFill/>
            <a:ln w="9525">
              <a:noFill/>
              <a:miter lim="800000"/>
              <a:headEnd/>
              <a:tailEnd/>
            </a:ln>
          </p:spPr>
          <p:txBody>
            <a:bodyPr/>
            <a:lstStyle/>
            <a:p>
              <a:endParaRPr lang="sl-SI"/>
            </a:p>
          </p:txBody>
        </p:sp>
        <p:pic>
          <p:nvPicPr>
            <p:cNvPr id="50180" name="Picture 5"/>
            <p:cNvPicPr>
              <a:picLocks noChangeAspect="1" noChangeArrowheads="1"/>
            </p:cNvPicPr>
            <p:nvPr/>
          </p:nvPicPr>
          <p:blipFill>
            <a:blip r:embed="rId2" cstate="print"/>
            <a:srcRect/>
            <a:stretch>
              <a:fillRect/>
            </a:stretch>
          </p:blipFill>
          <p:spPr bwMode="auto">
            <a:xfrm>
              <a:off x="1020" y="618"/>
              <a:ext cx="3374" cy="2443"/>
            </a:xfrm>
            <a:prstGeom prst="rect">
              <a:avLst/>
            </a:prstGeom>
            <a:noFill/>
            <a:ln w="9525">
              <a:noFill/>
              <a:miter lim="800000"/>
              <a:headEnd/>
              <a:tailEnd/>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a:lstStyle/>
          <a:p>
            <a:r>
              <a:rPr lang="sl-SI" sz="4000" b="1" smtClean="0"/>
              <a:t>DRŽAVNA SUVERENOST NA MORJU (2/1 člen UNCLOS konvencije)</a:t>
            </a:r>
            <a:r>
              <a:rPr lang="sl-SI" sz="4000" smtClean="0"/>
              <a:t>:</a:t>
            </a:r>
          </a:p>
        </p:txBody>
      </p:sp>
      <p:sp>
        <p:nvSpPr>
          <p:cNvPr id="51202" name="Rectangle 3"/>
          <p:cNvSpPr>
            <a:spLocks noGrp="1"/>
          </p:cNvSpPr>
          <p:nvPr>
            <p:ph type="body" idx="1"/>
          </p:nvPr>
        </p:nvSpPr>
        <p:spPr/>
        <p:txBody>
          <a:bodyPr/>
          <a:lstStyle/>
          <a:p>
            <a:r>
              <a:rPr lang="sl-SI" smtClean="0"/>
              <a:t>Suverenost obalne države se razteza preko njenega kopnega ozemlja in notranjih morskih voda in, v primeru arhipelaške države, preko njenih arhipelaških voda, na ob njem ležeč pas morja, opisan kot teritorialno morje.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slov 1"/>
          <p:cNvSpPr>
            <a:spLocks noGrp="1"/>
          </p:cNvSpPr>
          <p:nvPr>
            <p:ph type="title"/>
          </p:nvPr>
        </p:nvSpPr>
        <p:spPr/>
        <p:txBody>
          <a:bodyPr/>
          <a:lstStyle/>
          <a:p>
            <a:pPr eaLnBrk="1" hangingPunct="1"/>
            <a:endParaRPr lang="sl-SI" smtClean="0"/>
          </a:p>
        </p:txBody>
      </p:sp>
      <p:sp>
        <p:nvSpPr>
          <p:cNvPr id="3" name="Ograda vsebine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sl-SI" b="1" dirty="0"/>
              <a:t>MORSKI PROSTOR (OCEAN SPACE):</a:t>
            </a:r>
            <a:r>
              <a:rPr lang="sl-SI" dirty="0"/>
              <a:t> morje, morsko dno in podzemlje ter zračni prostor nad morjem.</a:t>
            </a:r>
          </a:p>
          <a:p>
            <a:pPr eaLnBrk="1" fontAlgn="auto" hangingPunct="1">
              <a:spcAft>
                <a:spcPts val="0"/>
              </a:spcAft>
              <a:buFont typeface="Arial" pitchFamily="34" charset="0"/>
              <a:buChar char="•"/>
              <a:defRPr/>
            </a:pPr>
            <a:r>
              <a:rPr lang="sl-SI" b="1" dirty="0"/>
              <a:t>MORJE: </a:t>
            </a:r>
            <a:r>
              <a:rPr lang="sl-SI" dirty="0"/>
              <a:t>vsi deli slane vode na planetu Zemlja, ki so v medsebojni naravni zvezi. Pokriva 2/3 našega planeta. Planet Zemlja – Zeleni planet.</a:t>
            </a:r>
          </a:p>
          <a:p>
            <a:pPr eaLnBrk="1" fontAlgn="auto" hangingPunct="1">
              <a:spcAft>
                <a:spcPts val="0"/>
              </a:spcAft>
              <a:buFont typeface="Arial" pitchFamily="34" charset="0"/>
              <a:buChar char="•"/>
              <a:defRPr/>
            </a:pPr>
            <a:r>
              <a:rPr lang="sl-SI" b="1" dirty="0"/>
              <a:t>PRAVO MORJA: </a:t>
            </a:r>
            <a:r>
              <a:rPr lang="sl-SI" dirty="0"/>
              <a:t>pravila in načela, ki veljajo v času miru ter vselej in </a:t>
            </a:r>
            <a:r>
              <a:rPr lang="sl-SI" dirty="0" smtClean="0"/>
              <a:t>pravila ter načela, </a:t>
            </a:r>
            <a:r>
              <a:rPr lang="sl-SI" dirty="0"/>
              <a:t>ki tradicionalno veljajo v času oboroženega spopada (pravila o vojskovanju na morju, nevtralnost na morju, morsko </a:t>
            </a:r>
            <a:r>
              <a:rPr lang="sl-SI" dirty="0" err="1"/>
              <a:t>zasežno</a:t>
            </a:r>
            <a:r>
              <a:rPr lang="sl-SI" dirty="0"/>
              <a:t> pravo).</a:t>
            </a:r>
          </a:p>
          <a:p>
            <a:pPr eaLnBrk="1" fontAlgn="auto" hangingPunct="1">
              <a:spcAft>
                <a:spcPts val="0"/>
              </a:spcAft>
              <a:buFont typeface="Arial" pitchFamily="34" charset="0"/>
              <a:buChar char="•"/>
              <a:defRPr/>
            </a:pPr>
            <a:endParaRPr lang="sl-SI"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a:lstStyle/>
          <a:p>
            <a:r>
              <a:rPr lang="sl-SI" b="1" smtClean="0"/>
              <a:t>POJEM TEMELJNE ČRTE</a:t>
            </a:r>
          </a:p>
        </p:txBody>
      </p:sp>
      <p:sp>
        <p:nvSpPr>
          <p:cNvPr id="52226" name="Rectangle 3"/>
          <p:cNvSpPr>
            <a:spLocks noGrp="1"/>
          </p:cNvSpPr>
          <p:nvPr>
            <p:ph type="body" idx="1"/>
          </p:nvPr>
        </p:nvSpPr>
        <p:spPr/>
        <p:txBody>
          <a:bodyPr/>
          <a:lstStyle/>
          <a:p>
            <a:pPr>
              <a:lnSpc>
                <a:spcPct val="80000"/>
              </a:lnSpc>
            </a:pPr>
            <a:r>
              <a:rPr lang="sl-SI" sz="2400" smtClean="0"/>
              <a:t>TČ je črta, od katere se meri širina TM in drugih morskih pasov jurisdikcijskih ali sui generis pasov obalne države (zunanji morski pas, epikontinentalni pas, IEZ).</a:t>
            </a:r>
            <a:endParaRPr lang="sl-SI" sz="2400" u="sng" smtClean="0"/>
          </a:p>
          <a:p>
            <a:pPr>
              <a:lnSpc>
                <a:spcPct val="80000"/>
              </a:lnSpc>
            </a:pPr>
            <a:r>
              <a:rPr lang="sl-SI" sz="2400" u="sng" smtClean="0"/>
              <a:t>Normalna TČ (čl. 5 UNCLOS konvencije):</a:t>
            </a:r>
            <a:r>
              <a:rPr lang="sl-SI" sz="2400" smtClean="0"/>
              <a:t> črta nizke vode vzolž obale kot je določena s strani obalne države na z njene strani priznanih kartah velikega formata.</a:t>
            </a:r>
          </a:p>
          <a:p>
            <a:pPr>
              <a:lnSpc>
                <a:spcPct val="80000"/>
              </a:lnSpc>
            </a:pPr>
            <a:r>
              <a:rPr lang="sl-SI" sz="2400" smtClean="0"/>
              <a:t>V primeru atolskih otokov ali čeri, je TČ nizka voda na zunanji strani čeri, kot je označeno na uradnih kartah s strani obalne države (6. člen UNCLOS K.)</a:t>
            </a:r>
          </a:p>
          <a:p>
            <a:pPr>
              <a:lnSpc>
                <a:spcPct val="80000"/>
              </a:lnSpc>
            </a:pPr>
            <a:r>
              <a:rPr lang="sl-SI" sz="2400" smtClean="0"/>
              <a:t>Kadar se TM meri od normalne TČ ni NMV.</a:t>
            </a:r>
            <a:endParaRPr lang="sl-SI" sz="2400" u="sng" smtClean="0"/>
          </a:p>
          <a:p>
            <a:pPr>
              <a:lnSpc>
                <a:spcPct val="80000"/>
              </a:lnSpc>
            </a:pPr>
            <a:r>
              <a:rPr lang="sl-SI" sz="2400" u="sng" smtClean="0"/>
              <a:t>Ravna TČ – </a:t>
            </a:r>
            <a:r>
              <a:rPr lang="sl-SI" sz="2400" smtClean="0"/>
              <a:t>razmejuje TM in NMV</a:t>
            </a:r>
            <a:endParaRPr lang="sl-SI" sz="2400" u="sng" smtClean="0"/>
          </a:p>
          <a:p>
            <a:pPr>
              <a:lnSpc>
                <a:spcPct val="80000"/>
              </a:lnSpc>
            </a:pPr>
            <a:r>
              <a:rPr lang="sl-SI" sz="2400" u="sng" smtClean="0"/>
              <a:t>Sistem ravnih TČ</a:t>
            </a:r>
            <a:r>
              <a:rPr lang="sl-SI" sz="2400" smtClean="0"/>
              <a:t> - razmejuje TM in NMV Spor o ribolovni pristojnosti, Zdr. kraljestvo proti Norveški, ICJ, 1951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ctrTitle"/>
          </p:nvPr>
        </p:nvSpPr>
        <p:spPr/>
        <p:txBody>
          <a:bodyPr/>
          <a:lstStyle/>
          <a:p>
            <a:endParaRPr lang="sl-SI" smtClean="0"/>
          </a:p>
        </p:txBody>
      </p:sp>
      <p:pic>
        <p:nvPicPr>
          <p:cNvPr id="53250" name="Picture 3"/>
          <p:cNvPicPr>
            <a:picLocks noGrp="1" noChangeAspect="1" noChangeArrowheads="1"/>
          </p:cNvPicPr>
          <p:nvPr>
            <p:ph type="subTitle" idx="1"/>
          </p:nvPr>
        </p:nvPicPr>
        <p:blipFill>
          <a:blip r:embed="rId2" cstate="print"/>
          <a:srcRect/>
          <a:stretch>
            <a:fillRect/>
          </a:stretch>
        </p:blipFill>
        <p:spPr>
          <a:xfrm>
            <a:off x="2928926" y="171450"/>
            <a:ext cx="3905250" cy="668655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p:txBody>
          <a:bodyPr/>
          <a:lstStyle/>
          <a:p>
            <a:r>
              <a:rPr lang="sl-SI" b="1" smtClean="0"/>
              <a:t>NOTRANJE MORSKE VODE</a:t>
            </a:r>
          </a:p>
        </p:txBody>
      </p:sp>
      <p:sp>
        <p:nvSpPr>
          <p:cNvPr id="54274" name="Rectangle 3"/>
          <p:cNvSpPr>
            <a:spLocks noGrp="1"/>
          </p:cNvSpPr>
          <p:nvPr>
            <p:ph type="body" idx="1"/>
          </p:nvPr>
        </p:nvSpPr>
        <p:spPr/>
        <p:txBody>
          <a:bodyPr/>
          <a:lstStyle/>
          <a:p>
            <a:pPr>
              <a:lnSpc>
                <a:spcPct val="90000"/>
              </a:lnSpc>
            </a:pPr>
            <a:r>
              <a:rPr lang="sl-SI" sz="2800" smtClean="0"/>
              <a:t>Morje, ki leži na notranji strani TČ v smeri proti kopnemu in zajema zalive, ustja rek, pristanišča (luke) in morje ter otoke znotraj sistema ravnih tem. črt. </a:t>
            </a:r>
            <a:endParaRPr lang="sl-SI" sz="2800" b="1" smtClean="0"/>
          </a:p>
          <a:p>
            <a:pPr>
              <a:lnSpc>
                <a:spcPct val="90000"/>
              </a:lnSpc>
            </a:pPr>
            <a:r>
              <a:rPr lang="sl-SI" sz="2800" b="1" smtClean="0"/>
              <a:t>Obalna država uživa v NMV popolno suverenost</a:t>
            </a:r>
            <a:r>
              <a:rPr lang="sl-SI" sz="2800" smtClean="0"/>
              <a:t>. Veljajo njeni notranjepravni predpisi. Domet MP - dostop tujih ladij do pristanišč in izvrševanje jurisdikcije nad tujimi ladjami v pristaniščih. Vendar tudi dostop tujih ladij v pristanišča ureja obalna država. </a:t>
            </a:r>
          </a:p>
          <a:p>
            <a:pPr>
              <a:lnSpc>
                <a:spcPct val="90000"/>
              </a:lnSpc>
            </a:pPr>
            <a:r>
              <a:rPr lang="sl-SI" sz="2800" smtClean="0"/>
              <a:t>Ladje, ki se v stiski (</a:t>
            </a:r>
            <a:r>
              <a:rPr lang="sl-SI" sz="2800" i="1" smtClean="0"/>
              <a:t>force majeure</a:t>
            </a:r>
            <a:r>
              <a:rPr lang="sl-SI" sz="2800" smtClean="0"/>
              <a:t>) zatečejo v NMV</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r>
              <a:rPr lang="sl-SI" b="1" smtClean="0"/>
              <a:t>ZALIVI (člen 10 UNCLOS K.)</a:t>
            </a:r>
          </a:p>
        </p:txBody>
      </p:sp>
      <p:sp>
        <p:nvSpPr>
          <p:cNvPr id="55298" name="Rectangle 3"/>
          <p:cNvSpPr>
            <a:spLocks noGrp="1"/>
          </p:cNvSpPr>
          <p:nvPr>
            <p:ph type="body" idx="1"/>
          </p:nvPr>
        </p:nvSpPr>
        <p:spPr/>
        <p:txBody>
          <a:bodyPr/>
          <a:lstStyle/>
          <a:p>
            <a:pPr marL="609600" indent="-609600">
              <a:lnSpc>
                <a:spcPct val="80000"/>
              </a:lnSpc>
            </a:pPr>
            <a:r>
              <a:rPr lang="sl-SI" sz="2000" smtClean="0"/>
              <a:t>Ta člen se nanaša samo na zalive, ki pripadajo eni sami državi.</a:t>
            </a:r>
          </a:p>
          <a:p>
            <a:pPr marL="609600" indent="-609600">
              <a:lnSpc>
                <a:spcPct val="80000"/>
              </a:lnSpc>
            </a:pPr>
            <a:r>
              <a:rPr lang="sl-SI" sz="2000" smtClean="0"/>
              <a:t>Zaliv je jasno viden zatok, ki je po površini vode najmanj polkrog, katerega premer (2 r) je črta potegnjena preko ustja takega zatoka.</a:t>
            </a:r>
          </a:p>
          <a:p>
            <a:pPr marL="609600" indent="-609600">
              <a:lnSpc>
                <a:spcPct val="80000"/>
              </a:lnSpc>
            </a:pPr>
            <a:r>
              <a:rPr lang="sl-SI" sz="2000" smtClean="0"/>
              <a:t>Črta, ki zapira zaliv (closing line) – premica, ki zapira vhod v zaliv in povezuje dve vhodni točki v zaliv.</a:t>
            </a:r>
          </a:p>
          <a:p>
            <a:pPr marL="609600" indent="-609600">
              <a:lnSpc>
                <a:spcPct val="80000"/>
              </a:lnSpc>
            </a:pPr>
            <a:r>
              <a:rPr lang="sl-SI" sz="2000" smtClean="0"/>
              <a:t>Vpliv otokov, ki ležijo na vhodu v zaliv.</a:t>
            </a:r>
          </a:p>
          <a:p>
            <a:pPr marL="609600" indent="-609600">
              <a:lnSpc>
                <a:spcPct val="80000"/>
              </a:lnSpc>
            </a:pPr>
            <a:r>
              <a:rPr lang="sl-SI" sz="2000" smtClean="0"/>
              <a:t>Maksimalna dopustna dolžina črte, ki zapira zaliv – 24 m. milj</a:t>
            </a:r>
          </a:p>
          <a:p>
            <a:pPr marL="609600" indent="-609600">
              <a:lnSpc>
                <a:spcPct val="80000"/>
              </a:lnSpc>
            </a:pPr>
            <a:r>
              <a:rPr lang="sl-SI" sz="2000" smtClean="0"/>
              <a:t>Pojem »zgodovinskih zalivov«</a:t>
            </a:r>
          </a:p>
          <a:p>
            <a:pPr marL="609600" indent="-609600">
              <a:lnSpc>
                <a:spcPct val="80000"/>
              </a:lnSpc>
            </a:pPr>
            <a:r>
              <a:rPr lang="sl-SI" sz="2000" smtClean="0"/>
              <a:t>Zalivi, katerih obale pripadajo več državam</a:t>
            </a:r>
          </a:p>
          <a:p>
            <a:pPr marL="609600" indent="-609600">
              <a:lnSpc>
                <a:spcPct val="80000"/>
              </a:lnSpc>
            </a:pPr>
            <a:r>
              <a:rPr lang="sl-SI" sz="2000" smtClean="0"/>
              <a:t>Zaliv FONSECA, zgod. zaliv – ICJ 1992 (kopna,otoška in morska meja) med El Salvadorjem in Hondurasom z intervencijo Nikaragve.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r>
              <a:rPr lang="sl-SI" b="1" smtClean="0"/>
              <a:t>USTJA REK (9. ČLEN UNCLOS K.)</a:t>
            </a:r>
          </a:p>
        </p:txBody>
      </p:sp>
      <p:sp>
        <p:nvSpPr>
          <p:cNvPr id="56322" name="Rectangle 3"/>
          <p:cNvSpPr>
            <a:spLocks noGrp="1"/>
          </p:cNvSpPr>
          <p:nvPr>
            <p:ph type="body" idx="1"/>
          </p:nvPr>
        </p:nvSpPr>
        <p:spPr/>
        <p:txBody>
          <a:bodyPr/>
          <a:lstStyle/>
          <a:p>
            <a:r>
              <a:rPr lang="sl-SI" smtClean="0"/>
              <a:t>Lijasti izliv, črta, ki zapira vhod v izliv ni omejena po dolžini.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endParaRPr lang="sl-SI" smtClean="0"/>
          </a:p>
        </p:txBody>
      </p:sp>
      <p:sp>
        <p:nvSpPr>
          <p:cNvPr id="57346" name="Rectangle 3"/>
          <p:cNvSpPr>
            <a:spLocks noGrp="1"/>
          </p:cNvSpPr>
          <p:nvPr>
            <p:ph type="body" idx="1"/>
          </p:nvPr>
        </p:nvSpPr>
        <p:spPr/>
        <p:txBody>
          <a:bodyPr/>
          <a:lstStyle/>
          <a:p>
            <a:pPr>
              <a:lnSpc>
                <a:spcPct val="90000"/>
              </a:lnSpc>
            </a:pPr>
            <a:r>
              <a:rPr lang="sl-SI" sz="2400" b="1" smtClean="0"/>
              <a:t>PRISTANIŠČA (11. člen)</a:t>
            </a:r>
            <a:endParaRPr lang="sl-SI" sz="2400" smtClean="0"/>
          </a:p>
          <a:p>
            <a:pPr>
              <a:lnSpc>
                <a:spcPct val="90000"/>
              </a:lnSpc>
            </a:pPr>
            <a:r>
              <a:rPr lang="sl-SI" sz="2400" smtClean="0"/>
              <a:t>Najbolj zunaj ležeče pristaniške naprava, ki tvorijo integralni del pristaniškega sistema se štejejo, da tvorijo del obale. Off-shore naprave in umetni otoki ne!</a:t>
            </a:r>
            <a:endParaRPr lang="sl-SI" sz="2400" b="1" smtClean="0"/>
          </a:p>
          <a:p>
            <a:pPr>
              <a:lnSpc>
                <a:spcPct val="90000"/>
              </a:lnSpc>
            </a:pPr>
            <a:r>
              <a:rPr lang="sl-SI" sz="2400" b="1" smtClean="0"/>
              <a:t>SIDRIŠČA (12. člen</a:t>
            </a:r>
            <a:r>
              <a:rPr lang="sl-SI" sz="2400" smtClean="0"/>
              <a:t> </a:t>
            </a:r>
            <a:r>
              <a:rPr lang="sl-SI" sz="2400" b="1" smtClean="0"/>
              <a:t>UNCLOS K.)</a:t>
            </a:r>
            <a:endParaRPr lang="sl-SI" sz="2400" smtClean="0"/>
          </a:p>
          <a:p>
            <a:pPr>
              <a:lnSpc>
                <a:spcPct val="90000"/>
              </a:lnSpc>
            </a:pPr>
            <a:r>
              <a:rPr lang="sl-SI" sz="2400" smtClean="0"/>
              <a:t>Če bi bila sicer v celoti ali deloma zunaj TM, so vključena v TM.</a:t>
            </a:r>
            <a:endParaRPr lang="sl-SI" sz="2400" b="1" smtClean="0"/>
          </a:p>
          <a:p>
            <a:pPr>
              <a:lnSpc>
                <a:spcPct val="90000"/>
              </a:lnSpc>
            </a:pPr>
            <a:r>
              <a:rPr lang="sl-SI" sz="2400" b="1" smtClean="0"/>
              <a:t>PLITVINE (13.</a:t>
            </a:r>
            <a:r>
              <a:rPr lang="sl-SI" sz="2400" smtClean="0"/>
              <a:t> člen UNCLOS K.</a:t>
            </a:r>
            <a:r>
              <a:rPr lang="sl-SI" sz="2400" b="1" smtClean="0"/>
              <a:t>)</a:t>
            </a:r>
            <a:endParaRPr lang="sl-SI" sz="2400" smtClean="0"/>
          </a:p>
          <a:p>
            <a:pPr>
              <a:lnSpc>
                <a:spcPct val="90000"/>
              </a:lnSpc>
            </a:pPr>
            <a:r>
              <a:rPr lang="sl-SI" sz="2400" smtClean="0"/>
              <a:t>Definicija</a:t>
            </a:r>
          </a:p>
          <a:p>
            <a:pPr>
              <a:lnSpc>
                <a:spcPct val="90000"/>
              </a:lnSpc>
            </a:pPr>
            <a:r>
              <a:rPr lang="sl-SI" sz="2400" smtClean="0"/>
              <a:t>Če plitvina deloma ali v celoti leži na razdalji, ki ne presega širine TM, se lahko nanjo potegne temeljna črta.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r>
              <a:rPr lang="sl-SI" sz="4000" b="1" smtClean="0"/>
              <a:t>SISTEM RAVNIH TČ (7. člen UNCLOS)</a:t>
            </a:r>
          </a:p>
        </p:txBody>
      </p:sp>
      <p:sp>
        <p:nvSpPr>
          <p:cNvPr id="58370" name="Rectangle 3"/>
          <p:cNvSpPr>
            <a:spLocks noGrp="1"/>
          </p:cNvSpPr>
          <p:nvPr>
            <p:ph type="body" idx="1"/>
          </p:nvPr>
        </p:nvSpPr>
        <p:spPr/>
        <p:txBody>
          <a:bodyPr/>
          <a:lstStyle/>
          <a:p>
            <a:pPr>
              <a:lnSpc>
                <a:spcPct val="80000"/>
              </a:lnSpc>
            </a:pPr>
            <a:r>
              <a:rPr lang="sl-SI" sz="2000" smtClean="0"/>
              <a:t>Anglo-norveški spor o ribolovni pristojnosti, ICJ 1951.</a:t>
            </a:r>
          </a:p>
          <a:p>
            <a:pPr>
              <a:lnSpc>
                <a:spcPct val="80000"/>
              </a:lnSpc>
            </a:pPr>
            <a:r>
              <a:rPr lang="sl-SI" sz="2000" smtClean="0"/>
              <a:t>Če se obala zajeda globoko v kopno ali če pred njo leži veriga otokov vzdolž obale in v njeni bližini, se uporabi metoda ravnih temeljnih črt, s katero se določi temeljna črta, od katere se meri širina TM </a:t>
            </a:r>
            <a:r>
              <a:rPr lang="sl-SI" sz="2000" i="1" smtClean="0"/>
              <a:t>objektivni kriterij</a:t>
            </a:r>
            <a:r>
              <a:rPr lang="sl-SI" sz="2000" smtClean="0"/>
              <a:t> (1). </a:t>
            </a:r>
          </a:p>
          <a:p>
            <a:pPr>
              <a:lnSpc>
                <a:spcPct val="80000"/>
              </a:lnSpc>
            </a:pPr>
            <a:r>
              <a:rPr lang="sl-SI" sz="2000" smtClean="0"/>
              <a:t>Isto pravilo velja za deltast izliv (2).</a:t>
            </a:r>
          </a:p>
          <a:p>
            <a:pPr>
              <a:lnSpc>
                <a:spcPct val="80000"/>
              </a:lnSpc>
            </a:pPr>
            <a:r>
              <a:rPr lang="sl-SI" sz="2000" smtClean="0"/>
              <a:t>Določitev ravnih tem. črt se ne sme oddaljiti od splošne smeri obale. Zadostna tesna povezava med kopnim in območjem pod NMV – </a:t>
            </a:r>
            <a:r>
              <a:rPr lang="sl-SI" sz="2000" i="1" smtClean="0"/>
              <a:t>subjektivni kriterij</a:t>
            </a:r>
            <a:r>
              <a:rPr lang="sl-SI" sz="2000" smtClean="0"/>
              <a:t> (3). </a:t>
            </a:r>
          </a:p>
          <a:p>
            <a:pPr>
              <a:lnSpc>
                <a:spcPct val="80000"/>
              </a:lnSpc>
            </a:pPr>
            <a:r>
              <a:rPr lang="sl-SI" sz="2000" smtClean="0"/>
              <a:t>Sistem ravnih TČ na Vzhodni jadranski obali.</a:t>
            </a:r>
          </a:p>
          <a:p>
            <a:pPr>
              <a:lnSpc>
                <a:spcPct val="80000"/>
              </a:lnSpc>
            </a:pPr>
            <a:r>
              <a:rPr lang="sl-SI" sz="2000" smtClean="0"/>
              <a:t>Metode ni dopustno uporabiti, če bi odrezala (</a:t>
            </a:r>
            <a:r>
              <a:rPr lang="sl-SI" sz="2000" i="1" smtClean="0"/>
              <a:t>cutt off</a:t>
            </a:r>
            <a:r>
              <a:rPr lang="sl-SI" sz="2000" smtClean="0"/>
              <a:t>) TM druge države od odprtega morja ali IEZ.</a:t>
            </a:r>
          </a:p>
          <a:p>
            <a:pPr>
              <a:lnSpc>
                <a:spcPct val="80000"/>
              </a:lnSpc>
            </a:pPr>
            <a:r>
              <a:rPr lang="sl-SI" sz="2000" smtClean="0"/>
              <a:t>Kdaj je treba ohraniti v NMV po 7. členu pravico do neškodljivega prehoda?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r>
              <a:rPr lang="sl-SI" b="1" smtClean="0"/>
              <a:t>TERITORIALNO MORJE</a:t>
            </a:r>
          </a:p>
        </p:txBody>
      </p:sp>
      <p:sp>
        <p:nvSpPr>
          <p:cNvPr id="59394" name="Rectangle 3"/>
          <p:cNvSpPr>
            <a:spLocks noGrp="1"/>
          </p:cNvSpPr>
          <p:nvPr>
            <p:ph type="body" idx="1"/>
          </p:nvPr>
        </p:nvSpPr>
        <p:spPr/>
        <p:txBody>
          <a:bodyPr/>
          <a:lstStyle/>
          <a:p>
            <a:r>
              <a:rPr lang="sl-SI" sz="2800" dirty="0" smtClean="0"/>
              <a:t>Člen 2/1 Konvencije in suverenost</a:t>
            </a:r>
          </a:p>
          <a:p>
            <a:r>
              <a:rPr lang="sl-SI" sz="2800" dirty="0" smtClean="0"/>
              <a:t>Člen 2/3: Suverenost nad TM se izvaja v skladu s Konvencijo in drugimi pravili MJP. Razlika z režimom NMV, za katere velja nacionalno pravo.</a:t>
            </a:r>
          </a:p>
          <a:p>
            <a:r>
              <a:rPr lang="sl-SI" sz="2800" dirty="0" smtClean="0"/>
              <a:t>Širina TM: (člen 3) največ 12 m. milj merjeno od TČ od katere merimo širino TM. Določitev zunanje meje TM (4. člen) – črta, pri kateri je vsaka točka za širino TM oddaljena od najbližje točke TČ. </a:t>
            </a:r>
            <a:r>
              <a:rPr lang="sl-SI" sz="2800" u="sng" dirty="0" smtClean="0"/>
              <a:t>Zunanja meja TM je državna meja na morju!</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p:txBody>
          <a:bodyPr/>
          <a:lstStyle/>
          <a:p>
            <a:r>
              <a:rPr lang="sl-SI" b="1" smtClean="0"/>
              <a:t>REŽIM OTOKOV (ČLEN121)</a:t>
            </a:r>
          </a:p>
        </p:txBody>
      </p:sp>
      <p:sp>
        <p:nvSpPr>
          <p:cNvPr id="60418" name="Rectangle 3"/>
          <p:cNvSpPr>
            <a:spLocks noGrp="1"/>
          </p:cNvSpPr>
          <p:nvPr>
            <p:ph type="body" idx="1"/>
          </p:nvPr>
        </p:nvSpPr>
        <p:spPr/>
        <p:txBody>
          <a:bodyPr/>
          <a:lstStyle/>
          <a:p>
            <a:r>
              <a:rPr lang="sl-SI" dirty="0" smtClean="0"/>
              <a:t>Otok je naraven kos zemlje, ki ga obdaja voda in je ob plimi suh (čl. 121/1)</a:t>
            </a:r>
          </a:p>
          <a:p>
            <a:r>
              <a:rPr lang="sl-SI" dirty="0" smtClean="0"/>
              <a:t>Otoku gredo vsi morski pasovi po Konvenciji, razen izjeme iz 3. odst. (čl. 121/2)</a:t>
            </a:r>
          </a:p>
          <a:p>
            <a:r>
              <a:rPr lang="sl-SI" dirty="0" smtClean="0"/>
              <a:t>Otoki (angl. </a:t>
            </a:r>
            <a:r>
              <a:rPr lang="sl-SI" i="1" dirty="0" err="1" smtClean="0"/>
              <a:t>rocks</a:t>
            </a:r>
            <a:r>
              <a:rPr lang="sl-SI" dirty="0" smtClean="0"/>
              <a:t>), na katerih ni možno človeško prebivanje ali samostojno ekonomsko življenje, ne morejo imeti svoje IEZ ali ep. pasu.</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lstStyle/>
          <a:p>
            <a:endParaRPr lang="sl-SI" smtClean="0"/>
          </a:p>
        </p:txBody>
      </p:sp>
      <p:sp>
        <p:nvSpPr>
          <p:cNvPr id="61442" name="Rectangle 3"/>
          <p:cNvSpPr>
            <a:spLocks noGrp="1"/>
          </p:cNvSpPr>
          <p:nvPr>
            <p:ph type="body" idx="1"/>
          </p:nvPr>
        </p:nvSpPr>
        <p:spPr/>
        <p:txBody>
          <a:bodyPr/>
          <a:lstStyle/>
          <a:p>
            <a:endParaRPr lang="sl-SI" smtClean="0"/>
          </a:p>
        </p:txBody>
      </p:sp>
      <p:pic>
        <p:nvPicPr>
          <p:cNvPr id="61443" name="Picture 4"/>
          <p:cNvPicPr>
            <a:picLocks noChangeAspect="1" noChangeArrowheads="1"/>
          </p:cNvPicPr>
          <p:nvPr/>
        </p:nvPicPr>
        <p:blipFill>
          <a:blip r:embed="rId2" cstate="print"/>
          <a:srcRect/>
          <a:stretch>
            <a:fillRect/>
          </a:stretch>
        </p:blipFill>
        <p:spPr bwMode="auto">
          <a:xfrm>
            <a:off x="971550" y="19050"/>
            <a:ext cx="7931150" cy="68389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a:p>
        </p:txBody>
      </p:sp>
      <p:sp>
        <p:nvSpPr>
          <p:cNvPr id="3" name="Ograda vsebine 2"/>
          <p:cNvSpPr>
            <a:spLocks noGrp="1"/>
          </p:cNvSpPr>
          <p:nvPr>
            <p:ph idx="1"/>
          </p:nvPr>
        </p:nvSpPr>
        <p:spPr/>
        <p:txBody>
          <a:bodyPr/>
          <a:lstStyle/>
          <a:p>
            <a:endParaRPr lang="en-US"/>
          </a:p>
        </p:txBody>
      </p:sp>
      <p:pic>
        <p:nvPicPr>
          <p:cNvPr id="1026" name="Picture 2" descr="https://www.cubscouttracker.com/images/globe.png"/>
          <p:cNvPicPr>
            <a:picLocks noChangeAspect="1" noChangeArrowheads="1"/>
          </p:cNvPicPr>
          <p:nvPr/>
        </p:nvPicPr>
        <p:blipFill>
          <a:blip r:embed="rId2" cstate="print"/>
          <a:srcRect/>
          <a:stretch>
            <a:fillRect/>
          </a:stretch>
        </p:blipFill>
        <p:spPr bwMode="auto">
          <a:xfrm>
            <a:off x="368708" y="1340768"/>
            <a:ext cx="8775292" cy="446449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p:txBody>
          <a:bodyPr/>
          <a:lstStyle/>
          <a:p>
            <a:r>
              <a:rPr lang="sl-SI" b="1" smtClean="0"/>
              <a:t>NEŠKODLJIV PREHOD</a:t>
            </a:r>
          </a:p>
        </p:txBody>
      </p:sp>
      <p:sp>
        <p:nvSpPr>
          <p:cNvPr id="62466" name="Rectangle 3"/>
          <p:cNvSpPr>
            <a:spLocks noGrp="1"/>
          </p:cNvSpPr>
          <p:nvPr>
            <p:ph type="body" idx="1"/>
          </p:nvPr>
        </p:nvSpPr>
        <p:spPr/>
        <p:txBody>
          <a:bodyPr/>
          <a:lstStyle/>
          <a:p>
            <a:r>
              <a:rPr lang="sl-SI" sz="2800" b="1" smtClean="0"/>
              <a:t>Pravila, ki se nanašajo na vse ladje</a:t>
            </a:r>
            <a:endParaRPr lang="sl-SI" sz="2800" smtClean="0"/>
          </a:p>
          <a:p>
            <a:r>
              <a:rPr lang="sl-SI" sz="2800" dirty="0" smtClean="0"/>
              <a:t>Ladje vseh držav, bodisi obalnih ali brez m. obale, uživajo neškodljiv prehod skozi TM (17. čl.).</a:t>
            </a:r>
            <a:endParaRPr lang="sl-SI" sz="2800" u="sng" dirty="0" smtClean="0"/>
          </a:p>
          <a:p>
            <a:r>
              <a:rPr lang="sl-SI" sz="2800" u="sng" dirty="0" smtClean="0"/>
              <a:t>Pomen prehoda</a:t>
            </a:r>
            <a:r>
              <a:rPr lang="sl-SI" sz="2800" dirty="0" smtClean="0"/>
              <a:t> (čl. 18) prehod skozi TM, vplutje v NMV ali izplutje iz njih.</a:t>
            </a:r>
          </a:p>
          <a:p>
            <a:r>
              <a:rPr lang="sl-SI" sz="2800" dirty="0" smtClean="0"/>
              <a:t>Prehod mora biti neprekinjen in pospešen. Ustavljanje in sidranje – iz razlogov redne plovbe, višje sile ali stiske ter zaradi pomoči osebam, ladjam ali letalom zaradi nevarnosti ali stiske.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p:txBody>
          <a:bodyPr/>
          <a:lstStyle/>
          <a:p>
            <a:endParaRPr lang="sl-SI" smtClean="0"/>
          </a:p>
        </p:txBody>
      </p:sp>
      <p:sp>
        <p:nvSpPr>
          <p:cNvPr id="63490" name="Rectangle 3"/>
          <p:cNvSpPr>
            <a:spLocks noGrp="1"/>
          </p:cNvSpPr>
          <p:nvPr>
            <p:ph type="body" idx="1"/>
          </p:nvPr>
        </p:nvSpPr>
        <p:spPr/>
        <p:txBody>
          <a:bodyPr/>
          <a:lstStyle/>
          <a:p>
            <a:pPr>
              <a:lnSpc>
                <a:spcPct val="80000"/>
              </a:lnSpc>
            </a:pPr>
            <a:r>
              <a:rPr lang="sl-SI" sz="2400" u="sng" smtClean="0"/>
              <a:t>Pomen neškodljivega prehoda </a:t>
            </a:r>
            <a:r>
              <a:rPr lang="sl-SI" sz="2400" smtClean="0"/>
              <a:t>(19. čl)</a:t>
            </a:r>
          </a:p>
          <a:p>
            <a:pPr>
              <a:lnSpc>
                <a:spcPct val="80000"/>
              </a:lnSpc>
            </a:pPr>
            <a:r>
              <a:rPr lang="sl-SI" sz="2400" smtClean="0"/>
              <a:t>Prehod je neškodljiv, če ne posega v red, mir ali varnost obalne države. Opraviti ga je treba v skladu s Konvencijo in drugimi pravili MJP.</a:t>
            </a:r>
          </a:p>
          <a:p>
            <a:pPr>
              <a:lnSpc>
                <a:spcPct val="80000"/>
              </a:lnSpc>
            </a:pPr>
            <a:r>
              <a:rPr lang="sl-SI" sz="2400" smtClean="0"/>
              <a:t>Prehod tuje ladje se šteje za škodljivega, če ta pri prehodu skozi TM opravlja eno od naslednjih dejavnosti:</a:t>
            </a:r>
          </a:p>
          <a:p>
            <a:pPr>
              <a:lnSpc>
                <a:spcPct val="80000"/>
              </a:lnSpc>
            </a:pPr>
            <a:r>
              <a:rPr lang="sl-SI" sz="2400" smtClean="0"/>
              <a:t>a) grožnja ali uporaba sile (2/4 ULZN)</a:t>
            </a:r>
          </a:p>
          <a:p>
            <a:pPr>
              <a:lnSpc>
                <a:spcPct val="80000"/>
              </a:lnSpc>
            </a:pPr>
            <a:r>
              <a:rPr lang="sl-SI" sz="2400" smtClean="0"/>
              <a:t>b) izvrševanje ali raba katerega koli orožja</a:t>
            </a:r>
          </a:p>
          <a:p>
            <a:pPr>
              <a:lnSpc>
                <a:spcPct val="80000"/>
              </a:lnSpc>
            </a:pPr>
            <a:r>
              <a:rPr lang="sl-SI" sz="2400" smtClean="0"/>
              <a:t>c) zbiranje podatkov v nasprotju z obrambo ali varnostjo obalne države</a:t>
            </a:r>
          </a:p>
          <a:p>
            <a:pPr>
              <a:lnSpc>
                <a:spcPct val="80000"/>
              </a:lnSpc>
            </a:pPr>
            <a:r>
              <a:rPr lang="sl-SI" sz="2400" smtClean="0"/>
              <a:t>d) propaganda (isti objekt zaščite kot pod c)</a:t>
            </a:r>
          </a:p>
          <a:p>
            <a:pPr>
              <a:lnSpc>
                <a:spcPct val="80000"/>
              </a:lnSpc>
            </a:pPr>
            <a:r>
              <a:rPr lang="sl-SI" sz="2400" smtClean="0"/>
              <a:t>e) pošiljanje, pristajanje ali sprejemanje na krov katerega koli letala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p:txBody>
          <a:bodyPr/>
          <a:lstStyle/>
          <a:p>
            <a:endParaRPr lang="sl-SI" smtClean="0"/>
          </a:p>
        </p:txBody>
      </p:sp>
      <p:sp>
        <p:nvSpPr>
          <p:cNvPr id="64514" name="Rectangle 3"/>
          <p:cNvSpPr>
            <a:spLocks noGrp="1"/>
          </p:cNvSpPr>
          <p:nvPr>
            <p:ph type="body" idx="1"/>
          </p:nvPr>
        </p:nvSpPr>
        <p:spPr/>
        <p:txBody>
          <a:bodyPr/>
          <a:lstStyle/>
          <a:p>
            <a:pPr>
              <a:lnSpc>
                <a:spcPct val="80000"/>
              </a:lnSpc>
            </a:pPr>
            <a:r>
              <a:rPr lang="sl-SI" sz="2400" dirty="0" smtClean="0"/>
              <a:t>f) pošiljanje, pristajanje ali sprejemanje na krov katere koli vojaške naprave</a:t>
            </a:r>
          </a:p>
          <a:p>
            <a:pPr>
              <a:lnSpc>
                <a:spcPct val="80000"/>
              </a:lnSpc>
            </a:pPr>
            <a:r>
              <a:rPr lang="sl-SI" sz="2400" dirty="0" smtClean="0"/>
              <a:t>g) nalaganje ali razlaganje katerih koli izdelkov, valute ali oseb v nasprotju s carinskimi, fiskalnimi, </a:t>
            </a:r>
            <a:r>
              <a:rPr lang="sl-SI" sz="2400" dirty="0" err="1" smtClean="0"/>
              <a:t>vseljenskimi</a:t>
            </a:r>
            <a:r>
              <a:rPr lang="sl-SI" sz="2400" dirty="0" smtClean="0"/>
              <a:t> ali zdravstvenimi predpisi obalne države</a:t>
            </a:r>
          </a:p>
          <a:p>
            <a:pPr>
              <a:lnSpc>
                <a:spcPct val="80000"/>
              </a:lnSpc>
            </a:pPr>
            <a:r>
              <a:rPr lang="sl-SI" sz="2400" dirty="0" smtClean="0"/>
              <a:t>h) katero koli dejanje zavestnega in resnega onesnaženja</a:t>
            </a:r>
          </a:p>
          <a:p>
            <a:pPr>
              <a:lnSpc>
                <a:spcPct val="80000"/>
              </a:lnSpc>
            </a:pPr>
            <a:r>
              <a:rPr lang="sl-SI" sz="2400" dirty="0" smtClean="0"/>
              <a:t>i) katera koli ribolovna dejavnost </a:t>
            </a:r>
          </a:p>
          <a:p>
            <a:pPr>
              <a:lnSpc>
                <a:spcPct val="80000"/>
              </a:lnSpc>
            </a:pPr>
            <a:r>
              <a:rPr lang="sl-SI" sz="2400" dirty="0" smtClean="0"/>
              <a:t>j) izvajanje raziskovanja ali opazovanja (</a:t>
            </a:r>
            <a:r>
              <a:rPr lang="sl-SI" sz="2400" dirty="0" err="1" smtClean="0"/>
              <a:t>survey</a:t>
            </a:r>
            <a:r>
              <a:rPr lang="sl-SI" sz="2400" dirty="0" smtClean="0"/>
              <a:t>)</a:t>
            </a:r>
          </a:p>
          <a:p>
            <a:pPr>
              <a:lnSpc>
                <a:spcPct val="80000"/>
              </a:lnSpc>
            </a:pPr>
            <a:r>
              <a:rPr lang="sl-SI" sz="2400" dirty="0" smtClean="0"/>
              <a:t>k) katero koli dejanje naperjeno k poseganju v komunikacije ali druge naprave ali instalacije obalne države</a:t>
            </a:r>
          </a:p>
          <a:p>
            <a:pPr>
              <a:lnSpc>
                <a:spcPct val="80000"/>
              </a:lnSpc>
            </a:pPr>
            <a:r>
              <a:rPr lang="sl-SI" sz="2400" dirty="0" smtClean="0"/>
              <a:t>l) katera koli dejavnost, ki nima neposrednega pomena za prehod.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p:txBody>
          <a:bodyPr/>
          <a:lstStyle/>
          <a:p>
            <a:endParaRPr lang="sl-SI" smtClean="0"/>
          </a:p>
        </p:txBody>
      </p:sp>
      <p:sp>
        <p:nvSpPr>
          <p:cNvPr id="65538" name="Rectangle 3"/>
          <p:cNvSpPr>
            <a:spLocks noGrp="1"/>
          </p:cNvSpPr>
          <p:nvPr>
            <p:ph type="body" idx="1"/>
          </p:nvPr>
        </p:nvSpPr>
        <p:spPr/>
        <p:txBody>
          <a:bodyPr/>
          <a:lstStyle/>
          <a:p>
            <a:r>
              <a:rPr lang="sl-SI" smtClean="0"/>
              <a:t>Podmornice in druga podmorska plovila morajo pluti na morski gladini in izobesiti njihovo zastavo (čl. 20)</a:t>
            </a:r>
          </a:p>
          <a:p>
            <a:r>
              <a:rPr lang="sl-SI" smtClean="0"/>
              <a:t>Pooblastilo obalni državi za sprejem nacionalne zakonodaje o neškodljivem prehodu (čl. 21).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p:nvPr>
        </p:nvSpPr>
        <p:spPr/>
        <p:txBody>
          <a:bodyPr/>
          <a:lstStyle/>
          <a:p>
            <a:r>
              <a:rPr lang="sl-SI" sz="4000" b="1" smtClean="0"/>
              <a:t>Pomorske poti in sheme ločene plovbe (čl. 22)</a:t>
            </a:r>
          </a:p>
        </p:txBody>
      </p:sp>
      <p:sp>
        <p:nvSpPr>
          <p:cNvPr id="66562" name="Rectangle 3"/>
          <p:cNvSpPr>
            <a:spLocks noGrp="1"/>
          </p:cNvSpPr>
          <p:nvPr>
            <p:ph type="body" idx="1"/>
          </p:nvPr>
        </p:nvSpPr>
        <p:spPr/>
        <p:txBody>
          <a:bodyPr/>
          <a:lstStyle/>
          <a:p>
            <a:pPr>
              <a:lnSpc>
                <a:spcPct val="90000"/>
              </a:lnSpc>
            </a:pPr>
            <a:r>
              <a:rPr lang="sl-SI" sz="2800" smtClean="0"/>
              <a:t>Pomorske plovne poti – zlasti namenjene tankerjem, ladjam na jedrski pogon in ladjam, ki prevažajo jedrske in zelo nevarne ali toksične snovi.</a:t>
            </a:r>
          </a:p>
          <a:p>
            <a:pPr>
              <a:lnSpc>
                <a:spcPct val="90000"/>
              </a:lnSpc>
            </a:pPr>
            <a:r>
              <a:rPr lang="sl-SI" sz="2800" smtClean="0"/>
              <a:t>Zgoraj omenjene ladje obvezna dokumentacija in spoštovanje previdnostnih ukrepov (čl. 23)</a:t>
            </a:r>
          </a:p>
          <a:p>
            <a:pPr>
              <a:lnSpc>
                <a:spcPct val="90000"/>
              </a:lnSpc>
            </a:pPr>
            <a:r>
              <a:rPr lang="sl-SI" sz="2800" smtClean="0"/>
              <a:t>Kaj so sheme ločene plovbe? Sheme ločene plovbe v Jadranu.</a:t>
            </a:r>
          </a:p>
          <a:p>
            <a:pPr>
              <a:lnSpc>
                <a:spcPct val="90000"/>
              </a:lnSpc>
            </a:pPr>
            <a:r>
              <a:rPr lang="sl-SI" sz="2800" smtClean="0"/>
              <a:t>Obveznosti in pravice obalne države (čl. 24 in 25)</a:t>
            </a:r>
          </a:p>
          <a:p>
            <a:pPr>
              <a:lnSpc>
                <a:spcPct val="90000"/>
              </a:lnSpc>
            </a:pPr>
            <a:r>
              <a:rPr lang="sl-SI" sz="2800" smtClean="0"/>
              <a:t>Obalna država praviloma ne sme pobirati dajatev za neškodljiv prehod (čl. 26).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slov 1"/>
          <p:cNvSpPr>
            <a:spLocks noGrp="1"/>
          </p:cNvSpPr>
          <p:nvPr>
            <p:ph type="title" idx="4294967295"/>
          </p:nvPr>
        </p:nvSpPr>
        <p:spPr/>
        <p:txBody>
          <a:bodyPr/>
          <a:lstStyle/>
          <a:p>
            <a:endParaRPr lang="sl-SI" smtClean="0"/>
          </a:p>
        </p:txBody>
      </p:sp>
      <p:pic>
        <p:nvPicPr>
          <p:cNvPr id="40963" name="Picture 2"/>
          <p:cNvPicPr>
            <a:picLocks noGrp="1" noChangeAspect="1" noChangeArrowheads="1"/>
          </p:cNvPicPr>
          <p:nvPr>
            <p:ph idx="4294967295"/>
          </p:nvPr>
        </p:nvPicPr>
        <p:blipFill>
          <a:blip r:embed="rId2" cstate="print"/>
          <a:srcRect/>
          <a:stretch>
            <a:fillRect/>
          </a:stretch>
        </p:blipFill>
        <p:spPr>
          <a:xfrm>
            <a:off x="395536" y="0"/>
            <a:ext cx="7500937" cy="6643687"/>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slov 1"/>
          <p:cNvSpPr>
            <a:spLocks noGrp="1"/>
          </p:cNvSpPr>
          <p:nvPr>
            <p:ph type="ctrTitle" idx="4294967295"/>
          </p:nvPr>
        </p:nvSpPr>
        <p:spPr>
          <a:xfrm>
            <a:off x="685800" y="2130425"/>
            <a:ext cx="7772400" cy="1470025"/>
          </a:xfrm>
        </p:spPr>
        <p:txBody>
          <a:bodyPr/>
          <a:lstStyle/>
          <a:p>
            <a:endParaRPr lang="sl-SI" smtClean="0"/>
          </a:p>
        </p:txBody>
      </p:sp>
      <p:sp>
        <p:nvSpPr>
          <p:cNvPr id="38915" name="Podnaslov 2"/>
          <p:cNvSpPr>
            <a:spLocks noGrp="1"/>
          </p:cNvSpPr>
          <p:nvPr>
            <p:ph type="subTitle" idx="4294967295"/>
          </p:nvPr>
        </p:nvSpPr>
        <p:spPr>
          <a:xfrm>
            <a:off x="1371600" y="3886200"/>
            <a:ext cx="6400800" cy="1752600"/>
          </a:xfrm>
        </p:spPr>
        <p:txBody>
          <a:bodyPr/>
          <a:lstStyle/>
          <a:p>
            <a:pPr marL="0" indent="0" algn="ctr">
              <a:buFontTx/>
              <a:buNone/>
            </a:pPr>
            <a:endParaRPr lang="sl-SI" smtClean="0">
              <a:solidFill>
                <a:srgbClr val="898989"/>
              </a:solidFill>
            </a:endParaRPr>
          </a:p>
        </p:txBody>
      </p:sp>
      <p:pic>
        <p:nvPicPr>
          <p:cNvPr id="38916" name="Picture 2"/>
          <p:cNvPicPr>
            <a:picLocks noChangeAspect="1" noChangeArrowheads="1"/>
          </p:cNvPicPr>
          <p:nvPr/>
        </p:nvPicPr>
        <p:blipFill>
          <a:blip r:embed="rId2" cstate="print"/>
          <a:srcRect/>
          <a:stretch>
            <a:fillRect/>
          </a:stretch>
        </p:blipFill>
        <p:spPr bwMode="auto">
          <a:xfrm>
            <a:off x="285750" y="285750"/>
            <a:ext cx="8643938"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slov 1"/>
          <p:cNvSpPr>
            <a:spLocks noGrp="1"/>
          </p:cNvSpPr>
          <p:nvPr>
            <p:ph type="title" idx="4294967295"/>
          </p:nvPr>
        </p:nvSpPr>
        <p:spPr/>
        <p:txBody>
          <a:bodyPr/>
          <a:lstStyle/>
          <a:p>
            <a:endParaRPr lang="sl-SI" smtClean="0"/>
          </a:p>
        </p:txBody>
      </p:sp>
      <p:pic>
        <p:nvPicPr>
          <p:cNvPr id="39939" name="Picture 2"/>
          <p:cNvPicPr>
            <a:picLocks noGrp="1" noChangeAspect="1" noChangeArrowheads="1"/>
          </p:cNvPicPr>
          <p:nvPr>
            <p:ph idx="4294967295"/>
          </p:nvPr>
        </p:nvPicPr>
        <p:blipFill>
          <a:blip r:embed="rId2" cstate="print"/>
          <a:srcRect/>
          <a:stretch>
            <a:fillRect/>
          </a:stretch>
        </p:blipFill>
        <p:spPr>
          <a:xfrm>
            <a:off x="1000125" y="357188"/>
            <a:ext cx="7000875" cy="62865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r>
              <a:rPr lang="sl-SI" sz="2800" b="1" smtClean="0">
                <a:solidFill>
                  <a:srgbClr val="000000"/>
                </a:solidFill>
                <a:cs typeface="Times New Roman" pitchFamily="18" charset="0"/>
              </a:rPr>
              <a:t>PRAVILA, KI VELJAJO ZA TRGOVSKE LADJE IN DRŽAVNE LADJE, KI SE UPORABLJAJO ZA GOSPODARSKE NAMENE</a:t>
            </a:r>
          </a:p>
        </p:txBody>
      </p:sp>
      <p:sp>
        <p:nvSpPr>
          <p:cNvPr id="67586" name="Rectangle 3"/>
          <p:cNvSpPr>
            <a:spLocks noGrp="1"/>
          </p:cNvSpPr>
          <p:nvPr>
            <p:ph type="body" idx="1"/>
          </p:nvPr>
        </p:nvSpPr>
        <p:spPr/>
        <p:txBody>
          <a:bodyPr/>
          <a:lstStyle/>
          <a:p>
            <a:pPr>
              <a:lnSpc>
                <a:spcPct val="90000"/>
              </a:lnSpc>
            </a:pPr>
            <a:r>
              <a:rPr lang="sl-SI" sz="2400" b="1" smtClean="0"/>
              <a:t>Kazenska jurisdikcija na krovu tuje ladje (čl. 27)</a:t>
            </a:r>
            <a:endParaRPr lang="sl-SI" sz="2400" smtClean="0"/>
          </a:p>
          <a:p>
            <a:pPr>
              <a:lnSpc>
                <a:spcPct val="90000"/>
              </a:lnSpc>
            </a:pPr>
            <a:r>
              <a:rPr lang="sl-SI" sz="2400" smtClean="0"/>
              <a:t>Obalna država naj ne izvršuje kaz. jurisdikcije na tuji ladji, ki je na prehodu skozi TM, da bi prijela kakšno osebo ali opravila kakšno preiskavo zaradi katerega koli kaznivega dejanja , izvršenega na ladji v času prehoda, razen v naslednjih primerih:</a:t>
            </a:r>
          </a:p>
          <a:p>
            <a:pPr>
              <a:lnSpc>
                <a:spcPct val="90000"/>
              </a:lnSpc>
            </a:pPr>
            <a:r>
              <a:rPr lang="sl-SI" sz="2400" smtClean="0"/>
              <a:t>Če se posledice kd raztezajo na obalno državo</a:t>
            </a:r>
          </a:p>
          <a:p>
            <a:pPr>
              <a:lnSpc>
                <a:spcPct val="90000"/>
              </a:lnSpc>
            </a:pPr>
            <a:r>
              <a:rPr lang="sl-SI" sz="2400" smtClean="0"/>
              <a:t>Če je kd takšno, da moti javni red v državi ali red v TM</a:t>
            </a:r>
          </a:p>
          <a:p>
            <a:pPr>
              <a:lnSpc>
                <a:spcPct val="90000"/>
              </a:lnSpc>
            </a:pPr>
            <a:r>
              <a:rPr lang="sl-SI" sz="2400" smtClean="0"/>
              <a:t>Če je ladijski poveljnik ali konzul države, pod katere zastavo plove ladja, zahteval pomoč krajevnih oblasti</a:t>
            </a:r>
          </a:p>
          <a:p>
            <a:pPr>
              <a:lnSpc>
                <a:spcPct val="90000"/>
              </a:lnSpc>
            </a:pPr>
            <a:r>
              <a:rPr lang="sl-SI" sz="2400" smtClean="0"/>
              <a:t>Če je to potrebno zaradi zatiranja prepovedane trgovine z drogami ali psihotropičnimi snovmi</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p:nvPr>
        </p:nvSpPr>
        <p:spPr/>
        <p:txBody>
          <a:bodyPr/>
          <a:lstStyle/>
          <a:p>
            <a:endParaRPr lang="sl-SI" dirty="0" smtClean="0"/>
          </a:p>
        </p:txBody>
      </p:sp>
      <p:sp>
        <p:nvSpPr>
          <p:cNvPr id="68610" name="Rectangle 3"/>
          <p:cNvSpPr>
            <a:spLocks noGrp="1"/>
          </p:cNvSpPr>
          <p:nvPr>
            <p:ph type="body" idx="1"/>
          </p:nvPr>
        </p:nvSpPr>
        <p:spPr/>
        <p:txBody>
          <a:bodyPr/>
          <a:lstStyle/>
          <a:p>
            <a:pPr marL="609600" indent="-609600">
              <a:lnSpc>
                <a:spcPct val="80000"/>
              </a:lnSpc>
            </a:pPr>
            <a:r>
              <a:rPr lang="sl-SI" sz="2000" dirty="0" smtClean="0"/>
              <a:t>To ne posega v pravico obalne države, da stori kakršne koli ukrepe po svoji zakonodaji zaradi prijetja ali preiskave na tuji ladji, ki je v njenem TM </a:t>
            </a:r>
            <a:r>
              <a:rPr lang="sl-SI" sz="2000" u="sng" dirty="0" smtClean="0"/>
              <a:t>potem ko je zapustila njene NMV.</a:t>
            </a:r>
            <a:endParaRPr lang="sl-SI" sz="2000" dirty="0" smtClean="0"/>
          </a:p>
          <a:p>
            <a:pPr marL="609600" indent="-609600">
              <a:lnSpc>
                <a:spcPct val="80000"/>
              </a:lnSpc>
            </a:pPr>
            <a:r>
              <a:rPr lang="sl-SI" sz="2000" dirty="0" smtClean="0"/>
              <a:t>Na zahtevo poveljnika ladje obvezna obvestitev o nameravanih ukrepih diplomatskega oziroma konzularnega predstavnika države in olajšati stik med njima in ladijsko posadko. V primeru nujnosti – obvestitev med ukrepanjem.</a:t>
            </a:r>
          </a:p>
          <a:p>
            <a:pPr marL="609600" indent="-609600">
              <a:lnSpc>
                <a:spcPct val="80000"/>
              </a:lnSpc>
            </a:pPr>
            <a:r>
              <a:rPr lang="sl-SI" sz="2000" dirty="0" smtClean="0"/>
              <a:t>Pri ukrepih upoštevati interese plovbe!</a:t>
            </a:r>
          </a:p>
          <a:p>
            <a:pPr marL="609600" indent="-609600">
              <a:lnSpc>
                <a:spcPct val="80000"/>
              </a:lnSpc>
            </a:pPr>
            <a:r>
              <a:rPr lang="sl-SI" sz="2000" dirty="0" smtClean="0"/>
              <a:t>Razen, če gre za XII. poglavje (varstvo pred onesnaženjem)  ali  zaradi kršitve predpisov po V. poglavju (IEZ), obalna država </a:t>
            </a:r>
            <a:r>
              <a:rPr lang="sl-SI" sz="2000" u="sng" dirty="0" smtClean="0"/>
              <a:t>ne sme na tuji ladji</a:t>
            </a:r>
            <a:r>
              <a:rPr lang="sl-SI" sz="2000" dirty="0" smtClean="0"/>
              <a:t>, ki plove skozi njeno TM, sprejeti nobenega ukrepa ali prijeti kako osebo, ali opraviti preiskavo, če gre za </a:t>
            </a:r>
            <a:r>
              <a:rPr lang="sl-SI" sz="2000" dirty="0" err="1" smtClean="0"/>
              <a:t>kd</a:t>
            </a:r>
            <a:r>
              <a:rPr lang="sl-SI" sz="2000" dirty="0" smtClean="0"/>
              <a:t>, ki je bilo storjeno, preden je ladja zaplula v TM, pa je ladja na poti iz tuje luke samo na prehodu skozi TM, ne da bi zaplula v NMV.</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slov 1"/>
          <p:cNvSpPr>
            <a:spLocks noGrp="1"/>
          </p:cNvSpPr>
          <p:nvPr>
            <p:ph type="title"/>
          </p:nvPr>
        </p:nvSpPr>
        <p:spPr/>
        <p:txBody>
          <a:bodyPr/>
          <a:lstStyle/>
          <a:p>
            <a:pPr eaLnBrk="1" hangingPunct="1"/>
            <a:endParaRPr lang="sl-SI" smtClean="0"/>
          </a:p>
        </p:txBody>
      </p:sp>
      <p:sp>
        <p:nvSpPr>
          <p:cNvPr id="3" name="Ograda vsebine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sl-SI" b="1" dirty="0"/>
              <a:t>DVA PRISTOPA OBRAVNAVANJA: 	pristop po pasovih</a:t>
            </a:r>
            <a:r>
              <a:rPr lang="sl-SI" dirty="0"/>
              <a:t> (tudi jurisdikcijski)</a:t>
            </a:r>
          </a:p>
          <a:p>
            <a:pPr eaLnBrk="1" fontAlgn="auto" hangingPunct="1">
              <a:spcAft>
                <a:spcPts val="0"/>
              </a:spcAft>
              <a:buFont typeface="Arial" pitchFamily="34" charset="0"/>
              <a:buChar char="•"/>
              <a:defRPr/>
            </a:pPr>
            <a:r>
              <a:rPr lang="sl-SI" b="1" dirty="0"/>
              <a:t>funkcionalni pristop</a:t>
            </a:r>
            <a:r>
              <a:rPr lang="sl-SI" dirty="0"/>
              <a:t> (po dejavnostih in uporabah morja) ribolov, varstvo morja pred onesnaženjem, znanstveno raziskovanje morja itd.</a:t>
            </a:r>
          </a:p>
          <a:p>
            <a:pPr eaLnBrk="1" fontAlgn="auto" hangingPunct="1">
              <a:spcAft>
                <a:spcPts val="0"/>
              </a:spcAft>
              <a:buFont typeface="Arial" pitchFamily="34" charset="0"/>
              <a:buChar char="•"/>
              <a:defRPr/>
            </a:pPr>
            <a:r>
              <a:rPr lang="sl-SI" b="1" dirty="0"/>
              <a:t>kombiniran pristop</a:t>
            </a:r>
            <a:r>
              <a:rPr lang="sl-SI" dirty="0"/>
              <a:t> (po pasovih od kopna proti morju in obravnavanje dejavnosti)</a:t>
            </a:r>
          </a:p>
          <a:p>
            <a:pPr eaLnBrk="1" fontAlgn="auto" hangingPunct="1">
              <a:spcAft>
                <a:spcPts val="0"/>
              </a:spcAft>
              <a:buFont typeface="Arial" pitchFamily="34" charset="0"/>
              <a:buChar char="•"/>
              <a:defRPr/>
            </a:pPr>
            <a:r>
              <a:rPr lang="sl-SI" b="1" dirty="0"/>
              <a:t>VLOGA ZNANOSTI IN TEHNOLOGIJE V PRAVU MORJA IN NOVI HORIZONTI KOT POSLEDICA KLIMATSKIH SPREMEMB</a:t>
            </a:r>
            <a:endParaRPr lang="sl-SI" dirty="0"/>
          </a:p>
          <a:p>
            <a:pPr eaLnBrk="1" fontAlgn="auto" hangingPunct="1">
              <a:spcAft>
                <a:spcPts val="0"/>
              </a:spcAft>
              <a:buFont typeface="Arial" pitchFamily="34" charset="0"/>
              <a:buChar char="•"/>
              <a:defRPr/>
            </a:pPr>
            <a:endParaRPr lang="sl-SI"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p:txBody>
          <a:bodyPr/>
          <a:lstStyle/>
          <a:p>
            <a:r>
              <a:rPr lang="sl-SI" sz="4000" b="1" smtClean="0"/>
              <a:t>Civilna jurisdikcija v pogledu tujih ladij (čl. 28)</a:t>
            </a:r>
          </a:p>
        </p:txBody>
      </p:sp>
      <p:sp>
        <p:nvSpPr>
          <p:cNvPr id="69634" name="Rectangle 3"/>
          <p:cNvSpPr>
            <a:spLocks noGrp="1"/>
          </p:cNvSpPr>
          <p:nvPr>
            <p:ph type="body" idx="1"/>
          </p:nvPr>
        </p:nvSpPr>
        <p:spPr/>
        <p:txBody>
          <a:bodyPr/>
          <a:lstStyle/>
          <a:p>
            <a:pPr marL="609600" indent="-609600">
              <a:lnSpc>
                <a:spcPct val="90000"/>
              </a:lnSpc>
            </a:pPr>
            <a:r>
              <a:rPr lang="sl-SI" sz="2400" dirty="0" smtClean="0"/>
              <a:t>Obalna država naj ne zaustavlja ali odvrača z njene poti tuje ladje, ki plove skozi TM, zaradi izvrševanja civilne jurisdikcije nad osebo, ki je na ladji.</a:t>
            </a:r>
          </a:p>
          <a:p>
            <a:pPr marL="609600" indent="-609600">
              <a:lnSpc>
                <a:spcPct val="90000"/>
              </a:lnSpc>
            </a:pPr>
            <a:r>
              <a:rPr lang="sl-SI" sz="2400" dirty="0" smtClean="0"/>
              <a:t>Obalna država ne more glede take ladje opravljati izvršilnih ukrepov ali je zaustavljati v izvajanju katerega koli civilnega postopka, razen če gre za obveznosti, ki jih je ladja sama prevzela, ali za obveznosti, ki so nastale zanjo med plovbo skozi vode obalne države ali zaradi te plovbe.</a:t>
            </a:r>
          </a:p>
          <a:p>
            <a:pPr marL="609600" indent="-609600">
              <a:lnSpc>
                <a:spcPct val="90000"/>
              </a:lnSpc>
            </a:pPr>
            <a:r>
              <a:rPr lang="sl-SI" sz="2400" dirty="0" smtClean="0"/>
              <a:t>Določbe pod (2) ne posegajo v pravico obalne države, da glede tuje ladje, ki se zadržuje v TM ali plove skozi TM, potem ko je zapustila NMV, v skladu s svojimi predpisi stori izvršilne ukrepe ali tako ladjo zaustavi zaradi kakršnega koli civilnega postopka.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p:txBody>
          <a:bodyPr/>
          <a:lstStyle/>
          <a:p>
            <a:r>
              <a:rPr lang="sl-SI" sz="2800" b="1" smtClean="0"/>
              <a:t>PRAVILA, KI VELJAJO ZA VOJAŠKE LADJE IN DRUGE DRŽAVNE LADJE, KI SE UPORABLJAJO V NEGOSPODARSKE NAMENE</a:t>
            </a:r>
            <a:r>
              <a:rPr lang="sl-SI" sz="4000" smtClean="0"/>
              <a:t> </a:t>
            </a:r>
          </a:p>
        </p:txBody>
      </p:sp>
      <p:sp>
        <p:nvSpPr>
          <p:cNvPr id="70658" name="Rectangle 3"/>
          <p:cNvSpPr>
            <a:spLocks noGrp="1"/>
          </p:cNvSpPr>
          <p:nvPr>
            <p:ph type="body" idx="1"/>
          </p:nvPr>
        </p:nvSpPr>
        <p:spPr/>
        <p:txBody>
          <a:bodyPr/>
          <a:lstStyle/>
          <a:p>
            <a:pPr>
              <a:lnSpc>
                <a:spcPct val="80000"/>
              </a:lnSpc>
            </a:pPr>
            <a:r>
              <a:rPr lang="sl-SI" sz="2000" u="sng" smtClean="0"/>
              <a:t>Definicija vojaške ladje (29. čl.)</a:t>
            </a:r>
            <a:r>
              <a:rPr lang="sl-SI" sz="2000" smtClean="0"/>
              <a:t> - pripada oboroženim silam države</a:t>
            </a:r>
          </a:p>
          <a:p>
            <a:pPr>
              <a:lnSpc>
                <a:spcPct val="80000"/>
              </a:lnSpc>
            </a:pPr>
            <a:r>
              <a:rPr lang="sl-SI" sz="2000" smtClean="0"/>
              <a:t>Nosi zunanje znake svoje državne pripadnosti</a:t>
            </a:r>
          </a:p>
          <a:p>
            <a:pPr>
              <a:lnSpc>
                <a:spcPct val="80000"/>
              </a:lnSpc>
            </a:pPr>
            <a:r>
              <a:rPr lang="sl-SI" sz="2000" smtClean="0"/>
              <a:t>Je pod poveljstvom častnika, ki je pravilno postavljen s strani države in katerega ime je ustrezno evidentirano</a:t>
            </a:r>
          </a:p>
          <a:p>
            <a:pPr>
              <a:lnSpc>
                <a:spcPct val="80000"/>
              </a:lnSpc>
            </a:pPr>
            <a:r>
              <a:rPr lang="sl-SI" sz="2000" smtClean="0"/>
              <a:t>Jo upravlja posadka, ki je pod redno vojaško disciplino.</a:t>
            </a:r>
            <a:endParaRPr lang="sl-SI" sz="2000" u="sng" smtClean="0"/>
          </a:p>
          <a:p>
            <a:pPr>
              <a:lnSpc>
                <a:spcPct val="80000"/>
              </a:lnSpc>
            </a:pPr>
            <a:r>
              <a:rPr lang="sl-SI" sz="2000" u="sng" smtClean="0"/>
              <a:t>Nespoštovanje vojaške ladje predpisov obalne države (30. čl.)</a:t>
            </a:r>
            <a:endParaRPr lang="sl-SI" sz="2000" smtClean="0"/>
          </a:p>
          <a:p>
            <a:pPr>
              <a:lnSpc>
                <a:spcPct val="80000"/>
              </a:lnSpc>
            </a:pPr>
            <a:r>
              <a:rPr lang="sl-SI" sz="2000" smtClean="0"/>
              <a:t>Poziv k spoštovanju predpisov obalne države glede neškodljivega prehoda, sicer zahteva za takojšnjo zapustitev TM.</a:t>
            </a:r>
          </a:p>
          <a:p>
            <a:pPr>
              <a:lnSpc>
                <a:spcPct val="80000"/>
              </a:lnSpc>
            </a:pPr>
            <a:r>
              <a:rPr lang="sl-SI" sz="2000" smtClean="0"/>
              <a:t>Odgovornost (responsibility) države ladjine zastave za škodo vojaške ladje oz. državne ladje za negospodarske namene (čl. 31). NOVO!</a:t>
            </a:r>
          </a:p>
          <a:p>
            <a:pPr>
              <a:lnSpc>
                <a:spcPct val="80000"/>
              </a:lnSpc>
            </a:pPr>
            <a:r>
              <a:rPr lang="sl-SI" sz="2000" smtClean="0"/>
              <a:t>Pravilo o imuniteti teh ladij po MP! (čl. 32)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p:txBody>
          <a:bodyPr/>
          <a:lstStyle/>
          <a:p>
            <a:r>
              <a:rPr lang="sl-SI" sz="2800" b="1" smtClean="0"/>
              <a:t>RAZMEJITEV TM MED DVEMA SOSEDNJIMA ALI NASPROTI SI LEŽEČIMA DRŽAVAMA</a:t>
            </a:r>
            <a:br>
              <a:rPr lang="sl-SI" sz="2800" b="1" smtClean="0"/>
            </a:br>
            <a:r>
              <a:rPr lang="sl-SI" sz="2800" b="1" smtClean="0"/>
              <a:t>Čl. 15 Konvencije (12 ŽKTMZP):</a:t>
            </a:r>
          </a:p>
        </p:txBody>
      </p:sp>
      <p:sp>
        <p:nvSpPr>
          <p:cNvPr id="71682" name="Rectangle 3"/>
          <p:cNvSpPr>
            <a:spLocks noGrp="1"/>
          </p:cNvSpPr>
          <p:nvPr>
            <p:ph type="body" idx="1"/>
          </p:nvPr>
        </p:nvSpPr>
        <p:spPr/>
        <p:txBody>
          <a:bodyPr/>
          <a:lstStyle/>
          <a:p>
            <a:pPr marL="609600" indent="-609600">
              <a:lnSpc>
                <a:spcPct val="90000"/>
              </a:lnSpc>
            </a:pPr>
            <a:r>
              <a:rPr lang="sl-SI" sz="2800" smtClean="0"/>
              <a:t>Če ležita obali dveh držav druga nasproti drugi ali se mejita druga z drugo, ni brez nasprotnega sporazuma med njima nobena od obeh držav upravičena razširiti svojega TM proti drugi prek srednje črte, katere vsaka točka je enako oddaljena od najbližjih točk temeljnih črt, od katerih se meri širina TM vsake od obeh držav. Ta določba pa se ne uporablja, če je zaradi zgodovinskega naslova ali drugih posebnih okoliščin treba razmejiti TM obeh držav drugače, kot odrejajo te določbe.</a:t>
            </a:r>
          </a:p>
          <a:p>
            <a:pPr marL="609600" indent="-609600">
              <a:lnSpc>
                <a:spcPct val="90000"/>
              </a:lnSpc>
            </a:pPr>
            <a:r>
              <a:rPr lang="sl-SI" sz="2800" smtClean="0"/>
              <a:t>Označitev razmejitve na pomorskih kartah.</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Poskus razmejitve </a:t>
            </a:r>
            <a:r>
              <a:rPr lang="sl-SI" i="1" dirty="0" err="1" smtClean="0"/>
              <a:t>sui</a:t>
            </a:r>
            <a:r>
              <a:rPr lang="sl-SI" i="1" dirty="0" smtClean="0"/>
              <a:t> </a:t>
            </a:r>
            <a:r>
              <a:rPr lang="sl-SI" i="1" dirty="0" err="1" smtClean="0"/>
              <a:t>generis</a:t>
            </a:r>
            <a:endParaRPr lang="en-US" i="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061" t="25795" r="30209" b="13552"/>
          <a:stretch/>
        </p:blipFill>
        <p:spPr bwMode="auto">
          <a:xfrm>
            <a:off x="899592" y="1484784"/>
            <a:ext cx="7111944" cy="4837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916978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p:nvPr>
        </p:nvSpPr>
        <p:spPr/>
        <p:txBody>
          <a:bodyPr/>
          <a:lstStyle/>
          <a:p>
            <a:r>
              <a:rPr lang="sl-SI" b="1" smtClean="0"/>
              <a:t>ZUNANJI PAS</a:t>
            </a:r>
            <a:r>
              <a:rPr lang="sl-SI" smtClean="0"/>
              <a:t> </a:t>
            </a:r>
          </a:p>
        </p:txBody>
      </p:sp>
      <p:sp>
        <p:nvSpPr>
          <p:cNvPr id="72706" name="Rectangle 3"/>
          <p:cNvSpPr>
            <a:spLocks noGrp="1"/>
          </p:cNvSpPr>
          <p:nvPr>
            <p:ph type="body" idx="1"/>
          </p:nvPr>
        </p:nvSpPr>
        <p:spPr/>
        <p:txBody>
          <a:bodyPr/>
          <a:lstStyle/>
          <a:p>
            <a:pPr>
              <a:lnSpc>
                <a:spcPct val="80000"/>
              </a:lnSpc>
            </a:pPr>
            <a:r>
              <a:rPr lang="sl-SI" sz="2800" dirty="0" smtClean="0"/>
              <a:t>Zgod. razvoj</a:t>
            </a:r>
          </a:p>
          <a:p>
            <a:pPr>
              <a:lnSpc>
                <a:spcPct val="80000"/>
              </a:lnSpc>
            </a:pPr>
            <a:r>
              <a:rPr lang="sl-SI" sz="2800" dirty="0" smtClean="0"/>
              <a:t>Konvencijska ureditev (čl. 33): Pas jurisdikcijskih pravic, kjer obalna država lahko izvršuje nadzor za preprečevanje njenih </a:t>
            </a:r>
            <a:r>
              <a:rPr lang="sl-SI" sz="2800" b="1" dirty="0" smtClean="0"/>
              <a:t>carinskih</a:t>
            </a:r>
            <a:r>
              <a:rPr lang="sl-SI" sz="2800" dirty="0" smtClean="0"/>
              <a:t>, </a:t>
            </a:r>
            <a:r>
              <a:rPr lang="sl-SI" sz="2800" b="1" dirty="0" smtClean="0"/>
              <a:t>fiskalnih</a:t>
            </a:r>
            <a:r>
              <a:rPr lang="sl-SI" sz="2800" dirty="0" smtClean="0"/>
              <a:t>, </a:t>
            </a:r>
            <a:r>
              <a:rPr lang="sl-SI" sz="2800" b="1" dirty="0" err="1" smtClean="0"/>
              <a:t>vseljenskih</a:t>
            </a:r>
            <a:r>
              <a:rPr lang="sl-SI" sz="2800" dirty="0" smtClean="0"/>
              <a:t> in </a:t>
            </a:r>
            <a:r>
              <a:rPr lang="sl-SI" sz="2800" b="1" dirty="0" smtClean="0"/>
              <a:t>zdravstvenih</a:t>
            </a:r>
            <a:r>
              <a:rPr lang="sl-SI" sz="2800" dirty="0" smtClean="0"/>
              <a:t> predpisov na njenem ozemlju ali TM</a:t>
            </a:r>
          </a:p>
          <a:p>
            <a:pPr>
              <a:lnSpc>
                <a:spcPct val="80000"/>
              </a:lnSpc>
            </a:pPr>
            <a:r>
              <a:rPr lang="sl-SI" sz="2800" dirty="0" smtClean="0"/>
              <a:t>Kaznuje kršitev teh predpisov storjenih na njenem ozemlju ali v TM.</a:t>
            </a:r>
          </a:p>
          <a:p>
            <a:pPr>
              <a:lnSpc>
                <a:spcPct val="80000"/>
              </a:lnSpc>
            </a:pPr>
            <a:r>
              <a:rPr lang="sl-SI" sz="2800" dirty="0" smtClean="0"/>
              <a:t>Največja dopustna širina: 24 m. milj merjeno od TČ, od katere merimo širino TM (čl. 33/2).</a:t>
            </a:r>
            <a:endParaRPr lang="sl-SI" sz="2800" u="sng" dirty="0" smtClean="0"/>
          </a:p>
          <a:p>
            <a:pPr>
              <a:lnSpc>
                <a:spcPct val="80000"/>
              </a:lnSpc>
            </a:pPr>
            <a:r>
              <a:rPr lang="sl-SI" sz="2800" u="sng" dirty="0" smtClean="0"/>
              <a:t>Arheološki in zgod. predmeti, najdeni v morju</a:t>
            </a:r>
            <a:r>
              <a:rPr lang="sl-SI" sz="2800" dirty="0" smtClean="0"/>
              <a:t>, čl. 303 Konvencije.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r>
              <a:rPr lang="sl-SI" b="1" smtClean="0"/>
              <a:t>ARHIPELAŠKE DRŽAVE</a:t>
            </a:r>
            <a:r>
              <a:rPr lang="sl-SI" smtClean="0"/>
              <a:t> </a:t>
            </a:r>
          </a:p>
        </p:txBody>
      </p:sp>
      <p:sp>
        <p:nvSpPr>
          <p:cNvPr id="73730" name="Rectangle 3"/>
          <p:cNvSpPr>
            <a:spLocks noGrp="1"/>
          </p:cNvSpPr>
          <p:nvPr>
            <p:ph type="body" idx="1"/>
          </p:nvPr>
        </p:nvSpPr>
        <p:spPr/>
        <p:txBody>
          <a:bodyPr/>
          <a:lstStyle/>
          <a:p>
            <a:pPr>
              <a:lnSpc>
                <a:spcPct val="80000"/>
              </a:lnSpc>
            </a:pPr>
            <a:r>
              <a:rPr lang="sl-SI" sz="2400" dirty="0" smtClean="0"/>
              <a:t>Država ki je sestavljena iz enega ali več arhipelago</a:t>
            </a:r>
            <a:r>
              <a:rPr lang="sl-SI" sz="2400" b="1" dirty="0" smtClean="0"/>
              <a:t>v</a:t>
            </a:r>
            <a:r>
              <a:rPr lang="sl-SI" sz="2400" dirty="0" smtClean="0"/>
              <a:t> in lahko vključuje tudi druge otoke.</a:t>
            </a:r>
            <a:endParaRPr lang="sl-SI" sz="2400" b="1" dirty="0" smtClean="0"/>
          </a:p>
          <a:p>
            <a:pPr>
              <a:lnSpc>
                <a:spcPct val="80000"/>
              </a:lnSpc>
            </a:pPr>
            <a:r>
              <a:rPr lang="sl-SI" sz="2400" b="1" dirty="0" smtClean="0"/>
              <a:t>Primeri: </a:t>
            </a:r>
            <a:r>
              <a:rPr lang="sl-SI" sz="2400" dirty="0" smtClean="0"/>
              <a:t>Na</a:t>
            </a:r>
            <a:r>
              <a:rPr lang="sl-SI" sz="2400" b="1" dirty="0" smtClean="0"/>
              <a:t> </a:t>
            </a:r>
            <a:r>
              <a:rPr lang="sl-SI" sz="2400" dirty="0" smtClean="0"/>
              <a:t>UNCLOS III so skupino A. D. sestavljale: Fidži, Indonezija, </a:t>
            </a:r>
            <a:r>
              <a:rPr lang="sl-SI" sz="2400" dirty="0" err="1" smtClean="0"/>
              <a:t>Mauricius</a:t>
            </a:r>
            <a:r>
              <a:rPr lang="sl-SI" sz="2400" dirty="0" smtClean="0"/>
              <a:t> in Filipini. Mednje sodijo še Bahami, Sejšeli, Vanuatu, Kiribati, Maldivi, Maršalovi otoki, Salomonovi otoki in druge.</a:t>
            </a:r>
            <a:endParaRPr lang="sl-SI" sz="2400" b="1" dirty="0" smtClean="0"/>
          </a:p>
          <a:p>
            <a:pPr>
              <a:lnSpc>
                <a:spcPct val="80000"/>
              </a:lnSpc>
            </a:pPr>
            <a:r>
              <a:rPr lang="sl-SI" sz="2400" b="1" dirty="0" err="1" smtClean="0"/>
              <a:t>Arhipelaške</a:t>
            </a:r>
            <a:r>
              <a:rPr lang="sl-SI" sz="2400" b="1" dirty="0" smtClean="0"/>
              <a:t> temeljne črte:</a:t>
            </a:r>
            <a:r>
              <a:rPr lang="sl-SI" sz="2400" dirty="0" smtClean="0"/>
              <a:t> ravne a. t. č., ki povezujejo najbolj zunanje točke najbolj zunanjih otokov in suhih čeri arhipelaga, v katere so vključeni glavni otoki; razmerje med morjem in kopnim (vključno z atoli) je med 1:1 in 9:1 (člen 47/1 UNCLOS).</a:t>
            </a:r>
          </a:p>
          <a:p>
            <a:pPr>
              <a:lnSpc>
                <a:spcPct val="80000"/>
              </a:lnSpc>
            </a:pPr>
            <a:r>
              <a:rPr lang="sl-SI" sz="2400" dirty="0" err="1" smtClean="0"/>
              <a:t>Arhipelaške</a:t>
            </a:r>
            <a:r>
              <a:rPr lang="sl-SI" sz="2400" dirty="0" smtClean="0"/>
              <a:t> črte ne smejo prekoračiti širine 100 m. milj, z izjemo 3% vseh a.t.č., ki lahko merijo med 100 – 125 m. milj.</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p:nvPr>
        </p:nvSpPr>
        <p:spPr/>
        <p:txBody>
          <a:bodyPr/>
          <a:lstStyle/>
          <a:p>
            <a:endParaRPr lang="sl-SI" smtClean="0"/>
          </a:p>
        </p:txBody>
      </p:sp>
      <p:pic>
        <p:nvPicPr>
          <p:cNvPr id="74754" name="Picture 4"/>
          <p:cNvPicPr>
            <a:picLocks noGrp="1" noChangeAspect="1" noChangeArrowheads="1"/>
          </p:cNvPicPr>
          <p:nvPr>
            <p:ph type="body" idx="1"/>
          </p:nvPr>
        </p:nvPicPr>
        <p:blipFill>
          <a:blip r:embed="rId2" cstate="print"/>
          <a:srcRect/>
          <a:stretch>
            <a:fillRect/>
          </a:stretch>
        </p:blipFill>
        <p:spPr>
          <a:xfrm>
            <a:off x="1116013" y="333375"/>
            <a:ext cx="6797675" cy="6219825"/>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p:nvPr>
        </p:nvSpPr>
        <p:spPr/>
        <p:txBody>
          <a:bodyPr/>
          <a:lstStyle/>
          <a:p>
            <a:endParaRPr lang="sl-SI" smtClean="0"/>
          </a:p>
        </p:txBody>
      </p:sp>
      <p:sp>
        <p:nvSpPr>
          <p:cNvPr id="75778" name="Rectangle 3"/>
          <p:cNvSpPr>
            <a:spLocks noGrp="1"/>
          </p:cNvSpPr>
          <p:nvPr>
            <p:ph type="body" idx="1"/>
          </p:nvPr>
        </p:nvSpPr>
        <p:spPr/>
        <p:txBody>
          <a:bodyPr/>
          <a:lstStyle/>
          <a:p>
            <a:pPr>
              <a:lnSpc>
                <a:spcPct val="80000"/>
              </a:lnSpc>
            </a:pPr>
            <a:r>
              <a:rPr lang="sl-SI" sz="2000" b="1" dirty="0" err="1" smtClean="0"/>
              <a:t>Arhipelaške</a:t>
            </a:r>
            <a:r>
              <a:rPr lang="sl-SI" sz="2000" b="1" dirty="0" smtClean="0"/>
              <a:t> vode:</a:t>
            </a:r>
            <a:r>
              <a:rPr lang="sl-SI" sz="2000" dirty="0" smtClean="0"/>
              <a:t> vse morje znotraj </a:t>
            </a:r>
            <a:r>
              <a:rPr lang="sl-SI" sz="2000" dirty="0" err="1" smtClean="0"/>
              <a:t>arhipelaških</a:t>
            </a:r>
            <a:r>
              <a:rPr lang="sl-SI" sz="2000" dirty="0" smtClean="0"/>
              <a:t> črt. Znotraj tega še NMV. Gre za nov koncept v PMP, uveden z UNCLOS 82. Ne gre niti za NMV niti za TM.</a:t>
            </a:r>
          </a:p>
          <a:p>
            <a:pPr>
              <a:lnSpc>
                <a:spcPct val="80000"/>
              </a:lnSpc>
            </a:pPr>
            <a:r>
              <a:rPr lang="sl-SI" sz="2000" dirty="0" smtClean="0"/>
              <a:t>Nekatere omejitve. </a:t>
            </a:r>
          </a:p>
          <a:p>
            <a:pPr>
              <a:lnSpc>
                <a:spcPct val="80000"/>
              </a:lnSpc>
            </a:pPr>
            <a:r>
              <a:rPr lang="sl-SI" sz="2000" dirty="0" smtClean="0"/>
              <a:t>Neškodljiv prehod (člen 52).</a:t>
            </a:r>
            <a:endParaRPr lang="sl-SI" sz="2000" b="1" dirty="0" smtClean="0"/>
          </a:p>
          <a:p>
            <a:pPr>
              <a:lnSpc>
                <a:spcPct val="80000"/>
              </a:lnSpc>
            </a:pPr>
            <a:r>
              <a:rPr lang="sl-SI" sz="2000" b="1" dirty="0" smtClean="0"/>
              <a:t>Pravica do prehoda po </a:t>
            </a:r>
            <a:r>
              <a:rPr lang="sl-SI" sz="2000" b="1" dirty="0" err="1" smtClean="0"/>
              <a:t>arhipelaških</a:t>
            </a:r>
            <a:r>
              <a:rPr lang="sl-SI" sz="2000" b="1" dirty="0" smtClean="0"/>
              <a:t> plovnih poteh (člen 53):</a:t>
            </a:r>
            <a:r>
              <a:rPr lang="sl-SI" sz="2000" dirty="0" smtClean="0"/>
              <a:t> </a:t>
            </a:r>
            <a:r>
              <a:rPr lang="sl-SI" sz="2000" dirty="0" err="1" smtClean="0"/>
              <a:t>Arhipelaška</a:t>
            </a:r>
            <a:r>
              <a:rPr lang="sl-SI" sz="2000" dirty="0" smtClean="0"/>
              <a:t> država lahko predpiše </a:t>
            </a:r>
            <a:r>
              <a:rPr lang="sl-SI" sz="2000" dirty="0" err="1" smtClean="0"/>
              <a:t>arhipelaške</a:t>
            </a:r>
            <a:r>
              <a:rPr lang="sl-SI" sz="2000" dirty="0" smtClean="0"/>
              <a:t> plovne poti in zračne koridorje (poti) nad njimi, ki so namenjene za neprekinjen in pospešen prehod tujih ladij in letal skozi in nad </a:t>
            </a:r>
            <a:r>
              <a:rPr lang="sl-SI" sz="2000" dirty="0" err="1" smtClean="0"/>
              <a:t>arhipelaškimi</a:t>
            </a:r>
            <a:r>
              <a:rPr lang="sl-SI" sz="2000" dirty="0" smtClean="0"/>
              <a:t> vodami in ob njih ležečim TM. Pravica do plovbe in preleta na normalen način samo z namenom neprekinjenega, hitrega in nemotečega prehoda (tranzita) med enim delom OM in IEZ in drugim delom OM in IEZ. Prelet in podmornice v potopljenem stanju (Podobno kot tranzitni prehod skozi ožine!). Če AD teh poti ne določi, se lahko takšen prehod izvaja po splošno priznanih morskih plovnih poteh.</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p:nvPr>
        </p:nvSpPr>
        <p:spPr/>
        <p:txBody>
          <a:bodyPr/>
          <a:lstStyle/>
          <a:p>
            <a:r>
              <a:rPr lang="sl-SI" sz="4000" b="1" smtClean="0"/>
              <a:t>OŽINE, NAMENJENE MEDNARODNI PLOVBI</a:t>
            </a:r>
          </a:p>
        </p:txBody>
      </p:sp>
      <p:sp>
        <p:nvSpPr>
          <p:cNvPr id="76802" name="Rectangle 3"/>
          <p:cNvSpPr>
            <a:spLocks noGrp="1"/>
          </p:cNvSpPr>
          <p:nvPr>
            <p:ph type="body" idx="1"/>
          </p:nvPr>
        </p:nvSpPr>
        <p:spPr/>
        <p:txBody>
          <a:bodyPr/>
          <a:lstStyle/>
          <a:p>
            <a:pPr>
              <a:lnSpc>
                <a:spcPct val="90000"/>
              </a:lnSpc>
            </a:pPr>
            <a:r>
              <a:rPr lang="sl-SI" sz="2400" b="1" dirty="0" smtClean="0"/>
              <a:t>Definicija:</a:t>
            </a:r>
            <a:r>
              <a:rPr lang="sl-SI" sz="2400" dirty="0" smtClean="0"/>
              <a:t> naravna plovba pot, ki vodi iz enega dela morja v drugega, ali povezuje ocean z zaprtim ali pol – zaprtim morjem.</a:t>
            </a:r>
          </a:p>
          <a:p>
            <a:pPr>
              <a:lnSpc>
                <a:spcPct val="90000"/>
              </a:lnSpc>
            </a:pPr>
            <a:r>
              <a:rPr lang="sl-SI" sz="2400" dirty="0" smtClean="0"/>
              <a:t>Sodba ICJ o incidentu v Krfskem kanalu 1949 med Albanijo in </a:t>
            </a:r>
            <a:r>
              <a:rPr lang="sl-SI" sz="2400" dirty="0" err="1" smtClean="0"/>
              <a:t>Zdr</a:t>
            </a:r>
            <a:r>
              <a:rPr lang="sl-SI" sz="2400" dirty="0" smtClean="0"/>
              <a:t>. kraljestvom.</a:t>
            </a:r>
          </a:p>
          <a:p>
            <a:pPr>
              <a:lnSpc>
                <a:spcPct val="90000"/>
              </a:lnSpc>
            </a:pPr>
            <a:r>
              <a:rPr lang="sl-SI" sz="2400" dirty="0" smtClean="0"/>
              <a:t>Režim po ŽKTMZP 1958 (člen 16/2):</a:t>
            </a:r>
          </a:p>
          <a:p>
            <a:pPr>
              <a:lnSpc>
                <a:spcPct val="90000"/>
              </a:lnSpc>
            </a:pPr>
            <a:r>
              <a:rPr lang="sl-SI" sz="2400" dirty="0" smtClean="0"/>
              <a:t>»Ni mogoče ustaviti neškodljivega prehoda za tuje ladje skozi morske ožine, ki so namenjene mednarodni plovbi med enim delom odprtega morja in drugim delom odprtega morja ali teritorialnim morjem tretjem tretje države.«</a:t>
            </a:r>
          </a:p>
          <a:p>
            <a:pPr>
              <a:lnSpc>
                <a:spcPct val="90000"/>
              </a:lnSpc>
            </a:pPr>
            <a:r>
              <a:rPr lang="sl-SI" sz="2400" dirty="0" smtClean="0"/>
              <a:t>UNCLOS III in ameriški »</a:t>
            </a:r>
            <a:r>
              <a:rPr lang="sl-SI" sz="2400" i="1" dirty="0" err="1" smtClean="0"/>
              <a:t>quid</a:t>
            </a:r>
            <a:r>
              <a:rPr lang="sl-SI" sz="2400" i="1" dirty="0" smtClean="0"/>
              <a:t> </a:t>
            </a:r>
            <a:r>
              <a:rPr lang="sl-SI" sz="2400" i="1" dirty="0" err="1" smtClean="0"/>
              <a:t>pro</a:t>
            </a:r>
            <a:r>
              <a:rPr lang="sl-SI" sz="2400" i="1" dirty="0" smtClean="0"/>
              <a:t> </a:t>
            </a:r>
            <a:r>
              <a:rPr lang="sl-SI" sz="2400" i="1" dirty="0" err="1" smtClean="0"/>
              <a:t>quo</a:t>
            </a:r>
            <a:r>
              <a:rPr lang="sl-SI" sz="2400" dirty="0" smtClean="0"/>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p:txBody>
          <a:bodyPr/>
          <a:lstStyle/>
          <a:p>
            <a:endParaRPr lang="sl-SI" smtClean="0"/>
          </a:p>
        </p:txBody>
      </p:sp>
      <p:pic>
        <p:nvPicPr>
          <p:cNvPr id="77826" name="Picture 4"/>
          <p:cNvPicPr>
            <a:picLocks noGrp="1" noChangeAspect="1" noChangeArrowheads="1"/>
          </p:cNvPicPr>
          <p:nvPr>
            <p:ph type="body" idx="1"/>
          </p:nvPr>
        </p:nvPicPr>
        <p:blipFill>
          <a:blip r:embed="rId2" cstate="print"/>
          <a:srcRect/>
          <a:stretch>
            <a:fillRect/>
          </a:stretch>
        </p:blipFill>
        <p:spPr>
          <a:xfrm>
            <a:off x="684213" y="188913"/>
            <a:ext cx="7967662" cy="650716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ormAutofit fontScale="90000"/>
          </a:bodyPr>
          <a:lstStyle/>
          <a:p>
            <a:pPr eaLnBrk="1" fontAlgn="auto" hangingPunct="1">
              <a:spcAft>
                <a:spcPts val="0"/>
              </a:spcAft>
              <a:defRPr/>
            </a:pPr>
            <a:r>
              <a:rPr lang="sl-SI" b="1" dirty="0"/>
              <a:t>ZGODOVINSKI RAZVOJ </a:t>
            </a:r>
            <a:r>
              <a:rPr lang="sl-SI" dirty="0"/>
              <a:t/>
            </a:r>
            <a:br>
              <a:rPr lang="sl-SI" dirty="0"/>
            </a:br>
            <a:endParaRPr lang="sl-SI" dirty="0"/>
          </a:p>
        </p:txBody>
      </p:sp>
      <p:sp>
        <p:nvSpPr>
          <p:cNvPr id="3" name="Ograda vsebine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sl-SI" dirty="0"/>
              <a:t>Obdobje pred </a:t>
            </a:r>
            <a:r>
              <a:rPr lang="sl-SI" dirty="0" err="1" smtClean="0"/>
              <a:t>Grotiusom</a:t>
            </a:r>
            <a:r>
              <a:rPr lang="sl-SI" dirty="0" smtClean="0"/>
              <a:t>: </a:t>
            </a:r>
            <a:r>
              <a:rPr lang="sl-SI" dirty="0"/>
              <a:t>prvenstvo Španije in Portugalske na morju</a:t>
            </a:r>
          </a:p>
          <a:p>
            <a:pPr eaLnBrk="1" fontAlgn="auto" hangingPunct="1">
              <a:spcAft>
                <a:spcPts val="0"/>
              </a:spcAft>
              <a:buFont typeface="Arial" pitchFamily="34" charset="0"/>
              <a:buChar char="•"/>
              <a:defRPr/>
            </a:pPr>
            <a:r>
              <a:rPr lang="sl-SI" dirty="0"/>
              <a:t>		Začetek sodobnega prava morja: Hugo </a:t>
            </a:r>
            <a:r>
              <a:rPr lang="sl-SI" dirty="0" err="1"/>
              <a:t>Grotius</a:t>
            </a:r>
            <a:r>
              <a:rPr lang="sl-SI" dirty="0"/>
              <a:t>, </a:t>
            </a:r>
            <a:r>
              <a:rPr lang="sl-SI" i="1" dirty="0"/>
              <a:t>Mare </a:t>
            </a:r>
            <a:r>
              <a:rPr lang="sl-SI" i="1" dirty="0" err="1"/>
              <a:t>Liberum</a:t>
            </a:r>
            <a:r>
              <a:rPr lang="sl-SI" dirty="0"/>
              <a:t> (1609)</a:t>
            </a:r>
          </a:p>
          <a:p>
            <a:pPr eaLnBrk="1" fontAlgn="auto" hangingPunct="1">
              <a:spcAft>
                <a:spcPts val="0"/>
              </a:spcAft>
              <a:buFont typeface="Arial" pitchFamily="34" charset="0"/>
              <a:buChar char="•"/>
              <a:defRPr/>
            </a:pPr>
            <a:r>
              <a:rPr lang="sl-SI" dirty="0"/>
              <a:t>		</a:t>
            </a:r>
            <a:r>
              <a:rPr lang="sl-SI" dirty="0" err="1"/>
              <a:t>Selden</a:t>
            </a:r>
            <a:r>
              <a:rPr lang="sl-SI" dirty="0"/>
              <a:t>, </a:t>
            </a:r>
            <a:r>
              <a:rPr lang="sl-SI" i="1" dirty="0"/>
              <a:t>Mare </a:t>
            </a:r>
            <a:r>
              <a:rPr lang="sl-SI" i="1" dirty="0" err="1"/>
              <a:t>clausum</a:t>
            </a:r>
            <a:r>
              <a:rPr lang="sl-SI" dirty="0"/>
              <a:t> (1635) </a:t>
            </a:r>
          </a:p>
          <a:p>
            <a:pPr eaLnBrk="1" fontAlgn="auto" hangingPunct="1">
              <a:spcAft>
                <a:spcPts val="0"/>
              </a:spcAft>
              <a:buFont typeface="Arial" pitchFamily="34" charset="0"/>
              <a:buChar char="•"/>
              <a:defRPr/>
            </a:pPr>
            <a:r>
              <a:rPr lang="sl-SI" dirty="0"/>
              <a:t>		18. in 19. stoletje – uveljavitev svobode plovbe, morje je neizčrpno </a:t>
            </a:r>
            <a:r>
              <a:rPr lang="sl-SI" dirty="0" smtClean="0"/>
              <a:t>naravno bogastvo</a:t>
            </a:r>
            <a:r>
              <a:rPr lang="sl-SI" dirty="0"/>
              <a:t>, uveljavitev pravil in načel glede vojskovanja na morju, sužnji in piratstvo</a:t>
            </a:r>
          </a:p>
          <a:p>
            <a:pPr eaLnBrk="1" fontAlgn="auto" hangingPunct="1">
              <a:spcAft>
                <a:spcPts val="0"/>
              </a:spcAft>
              <a:buFont typeface="Arial" pitchFamily="34" charset="0"/>
              <a:buChar char="•"/>
              <a:defRPr/>
            </a:pPr>
            <a:r>
              <a:rPr lang="sl-SI" dirty="0"/>
              <a:t>		</a:t>
            </a:r>
            <a:r>
              <a:rPr lang="sl-SI" b="1" dirty="0"/>
              <a:t>20. stoletje obdobje hladne vojne in konec obdobja </a:t>
            </a:r>
            <a:r>
              <a:rPr lang="sl-SI" b="1" i="1" dirty="0" err="1"/>
              <a:t>laissez</a:t>
            </a:r>
            <a:r>
              <a:rPr lang="sl-SI" b="1" i="1" dirty="0"/>
              <a:t> – </a:t>
            </a:r>
            <a:r>
              <a:rPr lang="sl-SI" b="1" i="1" dirty="0" err="1"/>
              <a:t>faire</a:t>
            </a:r>
            <a:r>
              <a:rPr lang="sl-SI" b="1" dirty="0"/>
              <a:t> na morju</a:t>
            </a:r>
            <a:endParaRPr lang="sl-SI" dirty="0"/>
          </a:p>
          <a:p>
            <a:pPr eaLnBrk="1" fontAlgn="auto" hangingPunct="1">
              <a:spcAft>
                <a:spcPts val="0"/>
              </a:spcAft>
              <a:buFont typeface="Arial" pitchFamily="34" charset="0"/>
              <a:buChar char="•"/>
              <a:defRPr/>
            </a:pPr>
            <a:r>
              <a:rPr lang="sl-SI" dirty="0"/>
              <a:t>		Nove tendence (nova mednarodna ekonomska ureditev)</a:t>
            </a:r>
          </a:p>
          <a:p>
            <a:pPr eaLnBrk="1" fontAlgn="auto" hangingPunct="1">
              <a:spcAft>
                <a:spcPts val="0"/>
              </a:spcAft>
              <a:buFont typeface="Arial" pitchFamily="34" charset="0"/>
              <a:buChar char="•"/>
              <a:defRPr/>
            </a:pPr>
            <a:r>
              <a:rPr lang="sl-SI" dirty="0"/>
              <a:t>		Drseča (</a:t>
            </a:r>
            <a:r>
              <a:rPr lang="sl-SI" dirty="0" err="1"/>
              <a:t>creeping</a:t>
            </a:r>
            <a:r>
              <a:rPr lang="sl-SI" dirty="0"/>
              <a:t>) jurisdikcija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p:nvPr>
        </p:nvSpPr>
        <p:spPr/>
        <p:txBody>
          <a:bodyPr/>
          <a:lstStyle/>
          <a:p>
            <a:endParaRPr lang="sl-SI" smtClean="0"/>
          </a:p>
        </p:txBody>
      </p:sp>
      <p:pic>
        <p:nvPicPr>
          <p:cNvPr id="78850" name="Picture 4"/>
          <p:cNvPicPr>
            <a:picLocks noGrp="1" noChangeAspect="1" noChangeArrowheads="1"/>
          </p:cNvPicPr>
          <p:nvPr>
            <p:ph type="body" idx="1"/>
          </p:nvPr>
        </p:nvPicPr>
        <p:blipFill>
          <a:blip r:embed="rId2" cstate="print"/>
          <a:srcRect/>
          <a:stretch>
            <a:fillRect/>
          </a:stretch>
        </p:blipFill>
        <p:spPr>
          <a:xfrm>
            <a:off x="1692275" y="0"/>
            <a:ext cx="5268913" cy="6651625"/>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p:nvPr>
        </p:nvSpPr>
        <p:spPr/>
        <p:txBody>
          <a:bodyPr/>
          <a:lstStyle/>
          <a:p>
            <a:r>
              <a:rPr lang="sl-SI" sz="4000" b="1" smtClean="0"/>
              <a:t>REŽIM MORSKIH OŽIN PO KONVENCIJI 1982</a:t>
            </a:r>
            <a:r>
              <a:rPr lang="sl-SI" sz="4000" smtClean="0"/>
              <a:t> </a:t>
            </a:r>
          </a:p>
        </p:txBody>
      </p:sp>
      <p:sp>
        <p:nvSpPr>
          <p:cNvPr id="79874" name="Rectangle 3"/>
          <p:cNvSpPr>
            <a:spLocks noGrp="1"/>
          </p:cNvSpPr>
          <p:nvPr>
            <p:ph type="body" idx="1"/>
          </p:nvPr>
        </p:nvSpPr>
        <p:spPr/>
        <p:txBody>
          <a:bodyPr/>
          <a:lstStyle/>
          <a:p>
            <a:r>
              <a:rPr lang="sl-SI" sz="2800" b="1" dirty="0" smtClean="0"/>
              <a:t>Pomen III. dela Konvencije: </a:t>
            </a:r>
            <a:r>
              <a:rPr lang="sl-SI" sz="2800" dirty="0" smtClean="0"/>
              <a:t>splošna ureditev, ki ne posega v posebne pogodbene ureditve.</a:t>
            </a:r>
            <a:endParaRPr lang="sl-SI" sz="2800" b="1" dirty="0" smtClean="0"/>
          </a:p>
          <a:p>
            <a:r>
              <a:rPr lang="sl-SI" sz="2800" b="1" dirty="0" smtClean="0"/>
              <a:t>Tranzitni prehod: </a:t>
            </a:r>
            <a:r>
              <a:rPr lang="sl-SI" sz="2800" dirty="0" smtClean="0"/>
              <a:t>njegova veljavnost v ožinah, ki povezujejo en del OM ali IEC z drugim delom OM ali IEC (čl. 37).</a:t>
            </a:r>
            <a:endParaRPr lang="sl-SI" sz="2800" b="1" dirty="0" smtClean="0"/>
          </a:p>
          <a:p>
            <a:r>
              <a:rPr lang="sl-SI" sz="2800" b="1" dirty="0" smtClean="0"/>
              <a:t>Definicija tranzitnega prehoda: </a:t>
            </a:r>
            <a:r>
              <a:rPr lang="sl-SI" sz="2800" dirty="0" smtClean="0"/>
              <a:t>(čl. 38/2) izvrševanje svobode plovbe in preleta samo za namen neprekinjenega in hitrega prehoda med enim delom OM ali IEC in drugim delom OM ali IEC.</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p:txBody>
          <a:bodyPr/>
          <a:lstStyle/>
          <a:p>
            <a:endParaRPr lang="sl-SI" smtClean="0"/>
          </a:p>
        </p:txBody>
      </p:sp>
      <p:sp>
        <p:nvSpPr>
          <p:cNvPr id="80898" name="Rectangle 3"/>
          <p:cNvSpPr>
            <a:spLocks noGrp="1"/>
          </p:cNvSpPr>
          <p:nvPr>
            <p:ph type="body" idx="1"/>
          </p:nvPr>
        </p:nvSpPr>
        <p:spPr/>
        <p:txBody>
          <a:bodyPr/>
          <a:lstStyle/>
          <a:p>
            <a:pPr>
              <a:lnSpc>
                <a:spcPct val="80000"/>
              </a:lnSpc>
            </a:pPr>
            <a:r>
              <a:rPr lang="sl-SI" sz="2800" b="1" dirty="0" smtClean="0"/>
              <a:t>Dolžnosti ladij in letal med plovbo (čl. 39): </a:t>
            </a:r>
            <a:r>
              <a:rPr lang="sl-SI" sz="2800" dirty="0" smtClean="0"/>
              <a:t>prepluti oz. preleteti ožino brez odlašanja, vzdržati se sile ali grožnje s silo (čl. 2/4 ULZN), vzdržati se katerih koli dejavnosti, ki so druge kot tiste, ki so povezane z </a:t>
            </a:r>
            <a:r>
              <a:rPr lang="sl-SI" sz="2800" b="1" dirty="0" smtClean="0"/>
              <a:t>normalnimi načini</a:t>
            </a:r>
            <a:r>
              <a:rPr lang="sl-SI" sz="2800" dirty="0" smtClean="0"/>
              <a:t> neprekinjenega in hitrega prehoda (tranzita), razen če gre za višjo silo ali stisko. Spoštovanje suverenosti obalne države ali držav, ki ležijo ob ožini, in uveljavljenih mednarodnih standardov, velja za tranzit ladij in prelet.</a:t>
            </a:r>
          </a:p>
          <a:p>
            <a:pPr>
              <a:lnSpc>
                <a:spcPct val="80000"/>
              </a:lnSpc>
            </a:pPr>
            <a:r>
              <a:rPr lang="sl-SI" sz="2800" dirty="0" smtClean="0"/>
              <a:t>Pomen bes. zveze normalni načini v čl. 39/1 (c): podmornice lahko pri tranzitnem prehodu preplujejo ožino v potopljenem stanju.</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p:cNvSpPr>
          <p:nvPr>
            <p:ph type="title"/>
          </p:nvPr>
        </p:nvSpPr>
        <p:spPr/>
        <p:txBody>
          <a:bodyPr/>
          <a:lstStyle/>
          <a:p>
            <a:endParaRPr lang="sl-SI" smtClean="0"/>
          </a:p>
        </p:txBody>
      </p:sp>
      <p:sp>
        <p:nvSpPr>
          <p:cNvPr id="81922" name="Rectangle 3"/>
          <p:cNvSpPr>
            <a:spLocks noGrp="1"/>
          </p:cNvSpPr>
          <p:nvPr>
            <p:ph type="body" idx="1"/>
          </p:nvPr>
        </p:nvSpPr>
        <p:spPr/>
        <p:txBody>
          <a:bodyPr/>
          <a:lstStyle/>
          <a:p>
            <a:pPr>
              <a:lnSpc>
                <a:spcPct val="80000"/>
              </a:lnSpc>
            </a:pPr>
            <a:r>
              <a:rPr lang="sl-SI" sz="1800" b="1" smtClean="0"/>
              <a:t>Neškodljiv prehod po UNCLOS:</a:t>
            </a:r>
          </a:p>
          <a:p>
            <a:pPr>
              <a:lnSpc>
                <a:spcPct val="80000"/>
              </a:lnSpc>
            </a:pPr>
            <a:r>
              <a:rPr lang="sl-SI" sz="1800" b="1" smtClean="0"/>
              <a:t>Takoim. alternativne ožine (čl. 38/1): </a:t>
            </a:r>
            <a:r>
              <a:rPr lang="sl-SI" sz="1800" smtClean="0"/>
              <a:t>ožina med otokom države, ki meji na ožino in njenim celinskim delom, če je na zunanji strani otoka plovna pot skozi OM ali IEC z istimi plovnimi in hidrografskimi značilnostmi, kot so v ožini (Mesinska ožina, ožina Pemba). Problem Egeja (Grčija) in Vzh. Jadrana.</a:t>
            </a:r>
            <a:endParaRPr lang="sl-SI" sz="1800" b="1" smtClean="0"/>
          </a:p>
          <a:p>
            <a:pPr>
              <a:lnSpc>
                <a:spcPct val="80000"/>
              </a:lnSpc>
            </a:pPr>
            <a:r>
              <a:rPr lang="sl-SI" sz="1800" b="1" smtClean="0"/>
              <a:t>Žepne ožine:</a:t>
            </a:r>
            <a:r>
              <a:rPr lang="sl-SI" sz="1800" smtClean="0"/>
              <a:t> že ŽKTMZP 58 zaradi Tirenske ožine (Akabski zaliv). Člen 45 UNCLOS.</a:t>
            </a:r>
          </a:p>
          <a:p>
            <a:pPr>
              <a:lnSpc>
                <a:spcPct val="80000"/>
              </a:lnSpc>
            </a:pPr>
            <a:r>
              <a:rPr lang="sl-SI" sz="1800" smtClean="0"/>
              <a:t>XXXXX</a:t>
            </a:r>
            <a:endParaRPr lang="sl-SI" sz="1800" b="1" smtClean="0"/>
          </a:p>
          <a:p>
            <a:pPr>
              <a:lnSpc>
                <a:spcPct val="80000"/>
              </a:lnSpc>
            </a:pPr>
            <a:r>
              <a:rPr lang="sl-SI" sz="1800" b="1" smtClean="0"/>
              <a:t>NEOŽINE</a:t>
            </a:r>
          </a:p>
          <a:p>
            <a:pPr>
              <a:lnSpc>
                <a:spcPct val="80000"/>
              </a:lnSpc>
            </a:pPr>
            <a:r>
              <a:rPr lang="sl-SI" sz="1800" b="1" smtClean="0"/>
              <a:t>Člen 36, Poti odprtega morja oziroma poti skozi IEC skozi ožine, namenjene mednarodni plovbi:</a:t>
            </a:r>
            <a:endParaRPr lang="sl-SI" sz="1800" smtClean="0"/>
          </a:p>
          <a:p>
            <a:pPr>
              <a:lnSpc>
                <a:spcPct val="80000"/>
              </a:lnSpc>
            </a:pPr>
            <a:r>
              <a:rPr lang="sl-SI" sz="1800" smtClean="0"/>
              <a:t>Ta del se ne nanaša na ožine, namenjene mednarodni plovbi, če obstoja skozi ožino plovna pot skozi odprto morje ali skozi IEC podobnih plovnih značilnosti; v takšnih plovnih poteh veljajo določbe ustreznih delov te Konvencije, vključno z veljavnostjo določb o svobodi plovbe in preleta.</a:t>
            </a:r>
            <a:endParaRPr lang="sl-SI" sz="1800" b="1" smtClean="0"/>
          </a:p>
          <a:p>
            <a:pPr>
              <a:lnSpc>
                <a:spcPct val="80000"/>
              </a:lnSpc>
            </a:pPr>
            <a:r>
              <a:rPr lang="sl-SI" sz="1800" b="1" smtClean="0"/>
              <a:t>Primera:</a:t>
            </a:r>
            <a:r>
              <a:rPr lang="sl-SI" sz="1800" smtClean="0"/>
              <a:t> Floridska ožina, Otrantska vrata.</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a:p>
        </p:txBody>
      </p:sp>
      <p:pic>
        <p:nvPicPr>
          <p:cNvPr id="1026" name="Picture 2" descr="C:\Users\mskrk\Desktop\znzmap.jpg"/>
          <p:cNvPicPr>
            <a:picLocks noGrp="1" noChangeAspect="1" noChangeArrowheads="1"/>
          </p:cNvPicPr>
          <p:nvPr>
            <p:ph idx="1"/>
          </p:nvPr>
        </p:nvPicPr>
        <p:blipFill>
          <a:blip r:embed="rId2" cstate="print"/>
          <a:srcRect/>
          <a:stretch>
            <a:fillRect/>
          </a:stretch>
        </p:blipFill>
        <p:spPr bwMode="auto">
          <a:xfrm>
            <a:off x="3080443" y="1600200"/>
            <a:ext cx="2983114" cy="4525963"/>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a:p>
        </p:txBody>
      </p:sp>
      <p:graphicFrame>
        <p:nvGraphicFramePr>
          <p:cNvPr id="5" name="Ograda vsebine 4"/>
          <p:cNvGraphicFramePr>
            <a:graphicFrameLocks noGrp="1"/>
          </p:cNvGraphicFramePr>
          <p:nvPr>
            <p:ph idx="1"/>
          </p:nvPr>
        </p:nvGraphicFramePr>
        <p:xfrm>
          <a:off x="457200" y="1600200"/>
          <a:ext cx="8229600" cy="7416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pic>
        <p:nvPicPr>
          <p:cNvPr id="1026" name="Picture 2" descr="Slika:MessinaStrait-EO.JPG">
            <a:hlinkClick r:id="rId2"/>
          </p:cNvPr>
          <p:cNvPicPr>
            <a:picLocks noChangeAspect="1" noChangeArrowheads="1"/>
          </p:cNvPicPr>
          <p:nvPr/>
        </p:nvPicPr>
        <p:blipFill>
          <a:blip r:embed="rId3" cstate="print"/>
          <a:srcRect/>
          <a:stretch>
            <a:fillRect/>
          </a:stretch>
        </p:blipFill>
        <p:spPr bwMode="auto">
          <a:xfrm>
            <a:off x="1259632" y="476671"/>
            <a:ext cx="6970390" cy="6016231"/>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p:cNvSpPr>
          <p:nvPr>
            <p:ph type="title"/>
          </p:nvPr>
        </p:nvSpPr>
        <p:spPr/>
        <p:txBody>
          <a:bodyPr/>
          <a:lstStyle/>
          <a:p>
            <a:r>
              <a:rPr lang="sl-SI" dirty="0" smtClean="0"/>
              <a:t>OŽINE</a:t>
            </a:r>
          </a:p>
        </p:txBody>
      </p:sp>
      <p:sp>
        <p:nvSpPr>
          <p:cNvPr id="82946" name="Rectangle 3"/>
          <p:cNvSpPr>
            <a:spLocks noGrp="1"/>
          </p:cNvSpPr>
          <p:nvPr>
            <p:ph type="body" idx="1"/>
          </p:nvPr>
        </p:nvSpPr>
        <p:spPr/>
        <p:txBody>
          <a:bodyPr/>
          <a:lstStyle/>
          <a:p>
            <a:r>
              <a:rPr lang="sl-SI" sz="2800" b="1" dirty="0" smtClean="0"/>
              <a:t>Posebne ureditve: </a:t>
            </a:r>
            <a:r>
              <a:rPr lang="sl-SI" sz="2800" dirty="0" smtClean="0"/>
              <a:t>Magelanov prehod, Gibraltarska ožina, Turške ožine (Konvencija iz </a:t>
            </a:r>
            <a:r>
              <a:rPr lang="sl-SI" sz="2800" dirty="0" err="1" smtClean="0"/>
              <a:t>Montreuxa</a:t>
            </a:r>
            <a:r>
              <a:rPr lang="sl-SI" sz="2800" dirty="0" smtClean="0"/>
              <a:t> 1936).</a:t>
            </a:r>
          </a:p>
          <a:p>
            <a:endParaRPr lang="sl-SI" sz="2800" dirty="0" smtClean="0"/>
          </a:p>
        </p:txBody>
      </p:sp>
      <p:pic>
        <p:nvPicPr>
          <p:cNvPr id="2050" name="Picture 2" descr="C:\Users\mskrk\Desktop\Gib 1 mapa.jpg"/>
          <p:cNvPicPr>
            <a:picLocks noChangeAspect="1" noChangeArrowheads="1"/>
          </p:cNvPicPr>
          <p:nvPr/>
        </p:nvPicPr>
        <p:blipFill>
          <a:blip r:embed="rId2" cstate="print"/>
          <a:srcRect/>
          <a:stretch>
            <a:fillRect/>
          </a:stretch>
        </p:blipFill>
        <p:spPr bwMode="auto">
          <a:xfrm>
            <a:off x="1428728" y="2500306"/>
            <a:ext cx="5715000" cy="3352809"/>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a:p>
        </p:txBody>
      </p:sp>
      <p:pic>
        <p:nvPicPr>
          <p:cNvPr id="3074" name="Picture 2" descr="C:\Users\mskrk\Desktop\Map of The Strait of Gibraltar 1906.jpg"/>
          <p:cNvPicPr>
            <a:picLocks noGrp="1" noChangeAspect="1" noChangeArrowheads="1"/>
          </p:cNvPicPr>
          <p:nvPr>
            <p:ph idx="1"/>
          </p:nvPr>
        </p:nvPicPr>
        <p:blipFill>
          <a:blip r:embed="rId2" cstate="print"/>
          <a:srcRect/>
          <a:stretch>
            <a:fillRect/>
          </a:stretch>
        </p:blipFill>
        <p:spPr bwMode="auto">
          <a:xfrm>
            <a:off x="1142976" y="1785926"/>
            <a:ext cx="6500858" cy="4000528"/>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a:p>
        </p:txBody>
      </p:sp>
      <p:pic>
        <p:nvPicPr>
          <p:cNvPr id="4098" name="Picture 2" descr="C:\Users\mskrk\Desktop\Bosporus_Map.jpg"/>
          <p:cNvPicPr>
            <a:picLocks noGrp="1" noChangeAspect="1" noChangeArrowheads="1"/>
          </p:cNvPicPr>
          <p:nvPr>
            <p:ph idx="1"/>
          </p:nvPr>
        </p:nvPicPr>
        <p:blipFill>
          <a:blip r:embed="rId2" cstate="print"/>
          <a:srcRect/>
          <a:stretch>
            <a:fillRect/>
          </a:stretch>
        </p:blipFill>
        <p:spPr bwMode="auto">
          <a:xfrm>
            <a:off x="857224" y="1500174"/>
            <a:ext cx="7143800" cy="4357718"/>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a:p>
        </p:txBody>
      </p:sp>
      <p:pic>
        <p:nvPicPr>
          <p:cNvPr id="5122" name="Picture 2" descr="C:\Users\mskrk\Desktop\Dardanelles-SeaOfMarmara-Bosporus.jpg"/>
          <p:cNvPicPr>
            <a:picLocks noGrp="1" noChangeAspect="1" noChangeArrowheads="1"/>
          </p:cNvPicPr>
          <p:nvPr>
            <p:ph idx="1"/>
          </p:nvPr>
        </p:nvPicPr>
        <p:blipFill>
          <a:blip r:embed="rId2" cstate="print"/>
          <a:srcRect/>
          <a:stretch>
            <a:fillRect/>
          </a:stretch>
        </p:blipFill>
        <p:spPr bwMode="auto">
          <a:xfrm>
            <a:off x="1571604" y="1928802"/>
            <a:ext cx="6310342" cy="379175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ormAutofit fontScale="90000"/>
          </a:bodyPr>
          <a:lstStyle/>
          <a:p>
            <a:pPr eaLnBrk="1" fontAlgn="auto" hangingPunct="1">
              <a:spcAft>
                <a:spcPts val="0"/>
              </a:spcAft>
              <a:defRPr/>
            </a:pPr>
            <a:r>
              <a:rPr lang="sl-SI" b="1" dirty="0"/>
              <a:t>KODIFIKACIJA PRAVA MORJA</a:t>
            </a:r>
            <a:r>
              <a:rPr lang="sl-SI" dirty="0"/>
              <a:t/>
            </a:r>
            <a:br>
              <a:rPr lang="sl-SI" dirty="0"/>
            </a:br>
            <a:endParaRPr lang="sl-SI" dirty="0"/>
          </a:p>
        </p:txBody>
      </p:sp>
      <p:sp>
        <p:nvSpPr>
          <p:cNvPr id="3" name="Ograda vsebine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sl-SI" dirty="0"/>
              <a:t>Prizadevanja za kodifikacijo pomorskega mednarodnega prava segajo v obdobje Društva narodov. </a:t>
            </a:r>
          </a:p>
          <a:p>
            <a:pPr eaLnBrk="1" fontAlgn="auto" hangingPunct="1">
              <a:spcAft>
                <a:spcPts val="0"/>
              </a:spcAft>
              <a:buFont typeface="Arial" pitchFamily="34" charset="0"/>
              <a:buChar char="•"/>
              <a:defRPr/>
            </a:pPr>
            <a:r>
              <a:rPr lang="sl-SI" dirty="0"/>
              <a:t>Na podlagi leta 1927 sprejete odločitve </a:t>
            </a:r>
            <a:r>
              <a:rPr lang="sl-SI" dirty="0" smtClean="0"/>
              <a:t>Skupščine </a:t>
            </a:r>
            <a:r>
              <a:rPr lang="sl-SI" dirty="0"/>
              <a:t>Društva narodov je bila leta 1930 v Haagu sklicana diplomatska </a:t>
            </a:r>
            <a:r>
              <a:rPr lang="sl-SI" dirty="0" err="1"/>
              <a:t>kodifikacijska</a:t>
            </a:r>
            <a:r>
              <a:rPr lang="sl-SI" dirty="0"/>
              <a:t> konferenca, ki je med drugim obravnavala položaj teritorialnih voda, vendar o tem vprašanju ni prišlo do sprejetja konvencije.</a:t>
            </a:r>
          </a:p>
          <a:p>
            <a:pPr eaLnBrk="1" fontAlgn="auto" hangingPunct="1">
              <a:spcAft>
                <a:spcPts val="0"/>
              </a:spcAft>
              <a:buFont typeface="Arial" pitchFamily="34" charset="0"/>
              <a:buChar char="•"/>
              <a:defRPr/>
            </a:pPr>
            <a:endParaRPr lang="sl-SI"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p:cNvSpPr>
          <p:nvPr>
            <p:ph type="title"/>
          </p:nvPr>
        </p:nvSpPr>
        <p:spPr/>
        <p:txBody>
          <a:bodyPr/>
          <a:lstStyle/>
          <a:p>
            <a:r>
              <a:rPr lang="sl-SI" b="1" smtClean="0"/>
              <a:t>IZKLJUČNA EKONOMSKA CONA</a:t>
            </a:r>
          </a:p>
        </p:txBody>
      </p:sp>
      <p:sp>
        <p:nvSpPr>
          <p:cNvPr id="86018" name="Rectangle 3"/>
          <p:cNvSpPr>
            <a:spLocks noGrp="1"/>
          </p:cNvSpPr>
          <p:nvPr>
            <p:ph type="body" idx="1"/>
          </p:nvPr>
        </p:nvSpPr>
        <p:spPr/>
        <p:txBody>
          <a:bodyPr/>
          <a:lstStyle/>
          <a:p>
            <a:pPr>
              <a:lnSpc>
                <a:spcPct val="80000"/>
              </a:lnSpc>
            </a:pPr>
            <a:r>
              <a:rPr lang="sl-SI" sz="2800" b="1" dirty="0" smtClean="0"/>
              <a:t>Razvoj in ureditev po UNCLOS konvenciji</a:t>
            </a:r>
            <a:endParaRPr lang="sl-SI" sz="2800" dirty="0" smtClean="0"/>
          </a:p>
          <a:p>
            <a:pPr>
              <a:lnSpc>
                <a:spcPct val="80000"/>
              </a:lnSpc>
            </a:pPr>
            <a:r>
              <a:rPr lang="sl-SI" sz="2800" dirty="0" smtClean="0"/>
              <a:t>IEC je morski pas </a:t>
            </a:r>
            <a:r>
              <a:rPr lang="sl-SI" sz="2800" i="1" dirty="0" err="1" smtClean="0"/>
              <a:t>sui</a:t>
            </a:r>
            <a:r>
              <a:rPr lang="sl-SI" sz="2800" i="1" dirty="0" smtClean="0"/>
              <a:t> </a:t>
            </a:r>
            <a:r>
              <a:rPr lang="sl-SI" sz="2800" i="1" dirty="0" err="1" smtClean="0"/>
              <a:t>generis</a:t>
            </a:r>
            <a:r>
              <a:rPr lang="sl-SI" sz="2800" i="1" dirty="0" smtClean="0"/>
              <a:t> </a:t>
            </a:r>
            <a:r>
              <a:rPr lang="sl-SI" sz="2800" dirty="0" smtClean="0"/>
              <a:t>(čl. 55, </a:t>
            </a:r>
            <a:r>
              <a:rPr lang="sl-SI" sz="2800" i="1" dirty="0" smtClean="0"/>
              <a:t>Poseben pravni režim IEC</a:t>
            </a:r>
            <a:r>
              <a:rPr lang="sl-SI" sz="2800" dirty="0" smtClean="0"/>
              <a:t>), ki leži ob teritorialnem morju v smeri odprtega morja do največ 200 morskih milj, merjeno od temeljne črte, od koder merimo širino teritorialnega morja (</a:t>
            </a:r>
            <a:r>
              <a:rPr lang="sl-SI" sz="2800" i="1" dirty="0" smtClean="0"/>
              <a:t>Širina IEC</a:t>
            </a:r>
            <a:r>
              <a:rPr lang="sl-SI" sz="2800" dirty="0" smtClean="0"/>
              <a:t>, 57. člen Konvencije). </a:t>
            </a:r>
            <a:r>
              <a:rPr lang="sl-SI" sz="2800" i="1" dirty="0" err="1" smtClean="0"/>
              <a:t>Sui</a:t>
            </a:r>
            <a:r>
              <a:rPr lang="sl-SI" sz="2800" i="1" dirty="0" smtClean="0"/>
              <a:t> </a:t>
            </a:r>
            <a:r>
              <a:rPr lang="sl-SI" sz="2800" i="1" dirty="0" err="1" smtClean="0"/>
              <a:t>generis</a:t>
            </a:r>
            <a:r>
              <a:rPr lang="sl-SI" sz="2800" dirty="0" smtClean="0"/>
              <a:t> značaj IEC potrjuje tudi dejstvo, da je režim IEC urejen samostojno v poglavju V Konvencije. Za razliko od epikontinentalnega pasu, na katerem obalni državi pripadajo suverene pravice </a:t>
            </a:r>
            <a:r>
              <a:rPr lang="sl-SI" sz="2800" i="1" dirty="0" err="1" smtClean="0"/>
              <a:t>ipso</a:t>
            </a:r>
            <a:r>
              <a:rPr lang="sl-SI" sz="2800" i="1" dirty="0" smtClean="0"/>
              <a:t> </a:t>
            </a:r>
            <a:r>
              <a:rPr lang="sl-SI" sz="2800" i="1" dirty="0" err="1" smtClean="0"/>
              <a:t>facto</a:t>
            </a:r>
            <a:r>
              <a:rPr lang="sl-SI" sz="2800" dirty="0" smtClean="0"/>
              <a:t>, mora obalna država IEC proglasiti in v njej izvrševati pravice in obveznosti iz naslova tega pasu.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p:cNvSpPr>
          <p:nvPr>
            <p:ph type="title"/>
          </p:nvPr>
        </p:nvSpPr>
        <p:spPr/>
        <p:txBody>
          <a:bodyPr/>
          <a:lstStyle/>
          <a:p>
            <a:r>
              <a:rPr lang="sl-SI" sz="4000" b="1" smtClean="0"/>
              <a:t>VSEBINA PRAVIC OBALNE DRŽAVE V IEC</a:t>
            </a:r>
          </a:p>
        </p:txBody>
      </p:sp>
      <p:sp>
        <p:nvSpPr>
          <p:cNvPr id="87042" name="Rectangle 3"/>
          <p:cNvSpPr>
            <a:spLocks noGrp="1"/>
          </p:cNvSpPr>
          <p:nvPr>
            <p:ph type="body" idx="1"/>
          </p:nvPr>
        </p:nvSpPr>
        <p:spPr/>
        <p:txBody>
          <a:bodyPr/>
          <a:lstStyle/>
          <a:p>
            <a:pPr>
              <a:lnSpc>
                <a:spcPct val="80000"/>
              </a:lnSpc>
            </a:pPr>
            <a:r>
              <a:rPr lang="sl-SI" sz="2000" smtClean="0"/>
              <a:t>V IEC ima obalna država </a:t>
            </a:r>
            <a:r>
              <a:rPr lang="sl-SI" sz="2000" u="sng" smtClean="0"/>
              <a:t>suverene pravice do raziskovanja, izkoriščanja, ohranjanja in upravljanja z vsemi tamkajšnjimi naravnimi bogastvi</a:t>
            </a:r>
            <a:r>
              <a:rPr lang="sl-SI" sz="2000" smtClean="0"/>
              <a:t>, živimi in neživimi, tistimi na morskem dnu in v podzemlju ter v vodnem stebru, torej tudi v pogledu pravice do ribolova (tč. a) prvega odstavka 56. člena). Poleg naštetih resurnih pravic gredo obalni državi v IEC suverene pravice v pogledu drugih dejavnosti, ki lahko vodijo k ekonomskemu izkoriščanju ali raziskovanju cone, kot npr. pridobivanje energije iz vode, vodnih tokov in vetrov. </a:t>
            </a:r>
          </a:p>
          <a:p>
            <a:pPr>
              <a:lnSpc>
                <a:spcPct val="80000"/>
              </a:lnSpc>
            </a:pPr>
            <a:r>
              <a:rPr lang="sl-SI" sz="2000" smtClean="0"/>
              <a:t>Z uveljavitvijo IEC v praksi držav je čez 90% vsega ribjega bogastva prešlo iz nekdanjega režima odprtega morja pod jurisdikcijo posameznih obalnih držav. </a:t>
            </a:r>
          </a:p>
          <a:p>
            <a:pPr>
              <a:lnSpc>
                <a:spcPct val="80000"/>
              </a:lnSpc>
            </a:pPr>
            <a:r>
              <a:rPr lang="sl-SI" sz="2000" smtClean="0"/>
              <a:t>Obalna država ima v IEC </a:t>
            </a:r>
            <a:r>
              <a:rPr lang="sl-SI" sz="2000" u="sng" smtClean="0"/>
              <a:t>jurisdikcijo</a:t>
            </a:r>
            <a:r>
              <a:rPr lang="sl-SI" sz="2000" smtClean="0"/>
              <a:t> glede postavitve umetnih otokov, napeljav in naprav, glede znanstvenega raziskovanja in glede ohranitve morskega okolja (tč.</a:t>
            </a:r>
            <a:r>
              <a:rPr lang="af-ZA" sz="2000" smtClean="0"/>
              <a:t> b) prvega odstavka 56. člena,  </a:t>
            </a:r>
            <a:r>
              <a:rPr lang="sl-SI" sz="2000" smtClean="0"/>
              <a:t>podtč. i, ii in iii) ter druge pravice in obveznosti po Konvenciji (tč. c).</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p:cNvSpPr>
          <p:nvPr>
            <p:ph type="title"/>
          </p:nvPr>
        </p:nvSpPr>
        <p:spPr/>
        <p:txBody>
          <a:bodyPr/>
          <a:lstStyle/>
          <a:p>
            <a:r>
              <a:rPr lang="sl-SI" b="1" smtClean="0"/>
              <a:t>IEC IN TRETJE DRŽAVE</a:t>
            </a:r>
          </a:p>
        </p:txBody>
      </p:sp>
      <p:sp>
        <p:nvSpPr>
          <p:cNvPr id="88066" name="Rectangle 3"/>
          <p:cNvSpPr>
            <a:spLocks noGrp="1"/>
          </p:cNvSpPr>
          <p:nvPr>
            <p:ph type="body" idx="1"/>
          </p:nvPr>
        </p:nvSpPr>
        <p:spPr/>
        <p:txBody>
          <a:bodyPr/>
          <a:lstStyle/>
          <a:p>
            <a:pPr>
              <a:lnSpc>
                <a:spcPct val="90000"/>
              </a:lnSpc>
            </a:pPr>
            <a:r>
              <a:rPr lang="sl-SI" dirty="0" smtClean="0"/>
              <a:t>Tretjim državam ostajajo v IEZ tako imenovane </a:t>
            </a:r>
            <a:r>
              <a:rPr lang="sl-SI" b="1" dirty="0" smtClean="0"/>
              <a:t>komunikacijske svobode odprtega morja</a:t>
            </a:r>
            <a:r>
              <a:rPr lang="sl-SI" dirty="0" smtClean="0"/>
              <a:t>: 1. pravica plovbe, 2. pravica </a:t>
            </a:r>
            <a:r>
              <a:rPr lang="sl-SI" smtClean="0"/>
              <a:t>preleta in 3. </a:t>
            </a:r>
            <a:r>
              <a:rPr lang="sl-SI" dirty="0" smtClean="0"/>
              <a:t>pravica polaganja podmorskih kablov in cevovodov (58. člen). Konflikt interesov obalne države in tretjih držav v IEC je treba rešiti na osnovi pravičnosti in v luči vseh relevantnih okoliščin, upoštevaje pomen interesov vseh prizadetih držav v sporu ter mednarodne skupnosti kot celote (59. člen).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p:nvPr>
        </p:nvSpPr>
        <p:spPr/>
        <p:txBody>
          <a:bodyPr/>
          <a:lstStyle/>
          <a:p>
            <a:r>
              <a:rPr lang="sl-SI" sz="4000" b="1" u="sng" smtClean="0"/>
              <a:t>Položaj umetnih otokov, instalacij in naprav</a:t>
            </a:r>
          </a:p>
        </p:txBody>
      </p:sp>
      <p:sp>
        <p:nvSpPr>
          <p:cNvPr id="89090" name="Rectangle 3"/>
          <p:cNvSpPr>
            <a:spLocks noGrp="1"/>
          </p:cNvSpPr>
          <p:nvPr>
            <p:ph type="body" idx="1"/>
          </p:nvPr>
        </p:nvSpPr>
        <p:spPr/>
        <p:txBody>
          <a:bodyPr/>
          <a:lstStyle/>
          <a:p>
            <a:pPr>
              <a:lnSpc>
                <a:spcPct val="90000"/>
              </a:lnSpc>
            </a:pPr>
            <a:r>
              <a:rPr lang="sl-SI" sz="2800" smtClean="0"/>
              <a:t>Spadajo pod jurisdikcijo obalne države in jih je urejala ŽKEP/1958 (drugi do sedmi odstavek 5. člena). Določala je, da naprave in instalacije za raziskovanje in izkoriščanje epikontinentalnega pasu nimajo pravnega položaja otokov. Varnostne cone okrog teh naprav so lahko znašale največ 500 m. Naprav ni bilo dovoljeno postavljati tam, kjer bi lahko ovirale uporabo priznanih plovnih poti , ki so bistvenega pomena za mednarodno plovbo in po prenehanju njihove uporabe je bilo treba te naprave popolnoma odstraniti.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p:nvPr>
        </p:nvSpPr>
        <p:spPr/>
        <p:txBody>
          <a:bodyPr/>
          <a:lstStyle/>
          <a:p>
            <a:endParaRPr lang="sl-SI" smtClean="0"/>
          </a:p>
        </p:txBody>
      </p:sp>
      <p:sp>
        <p:nvSpPr>
          <p:cNvPr id="90114" name="Rectangle 3"/>
          <p:cNvSpPr>
            <a:spLocks noGrp="1"/>
          </p:cNvSpPr>
          <p:nvPr>
            <p:ph type="body" idx="1"/>
          </p:nvPr>
        </p:nvSpPr>
        <p:spPr/>
        <p:txBody>
          <a:bodyPr/>
          <a:lstStyle/>
          <a:p>
            <a:pPr>
              <a:lnSpc>
                <a:spcPct val="80000"/>
              </a:lnSpc>
            </a:pPr>
            <a:r>
              <a:rPr lang="sl-SI" sz="2800" u="sng" smtClean="0"/>
              <a:t>Jamajška konvencija</a:t>
            </a:r>
            <a:r>
              <a:rPr lang="sl-SI" sz="2800" smtClean="0"/>
              <a:t> je pravni položaj umetnih otokov in drugih naprav ter instalacij za izkoriščanje morskega dna in podzemlja pod državno jurisdikcijo prenesla pod režim IEC (člen 60) in ga </a:t>
            </a:r>
            <a:r>
              <a:rPr lang="sl-SI" sz="2800" i="1" smtClean="0"/>
              <a:t>mutatis mutandis</a:t>
            </a:r>
            <a:r>
              <a:rPr lang="sl-SI" sz="2800" smtClean="0"/>
              <a:t> ohranila v okviru ženevske ureditve. Edina bistvena razlika med obema ureditvama je omilitev določbe o obvezni odstranitvi naprave, ki se ne uporablja več. Konvencija je uvedla obveznost delne odstranitve partial removal z dostavkom, da je treba primerno označiti globino, položaj in obseg instalacije ali naprave, ki ni v celoti odstranjena (tretji odstavek 60. člena).</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p:nvPr>
        </p:nvSpPr>
        <p:spPr/>
        <p:txBody>
          <a:bodyPr/>
          <a:lstStyle/>
          <a:p>
            <a:endParaRPr lang="sl-SI" smtClean="0"/>
          </a:p>
        </p:txBody>
      </p:sp>
      <p:sp>
        <p:nvSpPr>
          <p:cNvPr id="91138" name="Rectangle 3"/>
          <p:cNvSpPr>
            <a:spLocks noGrp="1"/>
          </p:cNvSpPr>
          <p:nvPr>
            <p:ph type="body" idx="1"/>
          </p:nvPr>
        </p:nvSpPr>
        <p:spPr/>
        <p:txBody>
          <a:bodyPr/>
          <a:lstStyle/>
          <a:p>
            <a:pPr>
              <a:lnSpc>
                <a:spcPct val="80000"/>
              </a:lnSpc>
            </a:pPr>
            <a:r>
              <a:rPr lang="sl-SI" sz="2000" smtClean="0"/>
              <a:t>Poleg pravic in obveznosti, ki jih Konvencija daje oziroma nalaga obalni državi v zvezi z izkoriščanjem, ohranjanjem in upravljanjem z živimi naravnimi bogastvi v IEZ (členi 61-69), določa nekatere </a:t>
            </a:r>
            <a:r>
              <a:rPr lang="sl-SI" sz="2000" u="sng" smtClean="0"/>
              <a:t>pravice držav brez izhoda na morje (člen 69)</a:t>
            </a:r>
            <a:r>
              <a:rPr lang="sl-SI" sz="2000" smtClean="0"/>
              <a:t> in </a:t>
            </a:r>
            <a:r>
              <a:rPr lang="sl-SI" sz="2000" u="sng" smtClean="0"/>
              <a:t>geografsko prikrajšanih držav (člen 70)</a:t>
            </a:r>
            <a:r>
              <a:rPr lang="sl-SI" sz="2000" smtClean="0"/>
              <a:t> v IEC obalnih držav iste regije ali podregije. </a:t>
            </a:r>
            <a:endParaRPr lang="sl-SI" sz="2000" u="sng" smtClean="0"/>
          </a:p>
          <a:p>
            <a:pPr>
              <a:lnSpc>
                <a:spcPct val="80000"/>
              </a:lnSpc>
            </a:pPr>
            <a:r>
              <a:rPr lang="sl-SI" sz="2000" u="sng" smtClean="0"/>
              <a:t>Geografsko prikrajšane države (geographically disadvantaged states-GDS)</a:t>
            </a:r>
            <a:r>
              <a:rPr lang="sl-SI" sz="2000" smtClean="0"/>
              <a:t> </a:t>
            </a:r>
          </a:p>
          <a:p>
            <a:pPr>
              <a:lnSpc>
                <a:spcPct val="80000"/>
              </a:lnSpc>
            </a:pPr>
            <a:r>
              <a:rPr lang="sl-SI" sz="2000" smtClean="0"/>
              <a:t>kot posebna interesna skupina na UNCLOS III ob državah brez izhoda na morje. GPD so tiste obalne države, vključno z državami, ki leže ob zaprtih ali polzaprtih morjih, katerih geografski položaj ima za posledico, da so odvisne od izkoriščanja živih naravnih bogastev v IEC drugih držav v podregiji ali regiji za primerne zaloge rib za potrebe prehranjevanja njihovega prebivalstva ali njegovega dela, in obalne države, ki ne morejo proglasiti svoje lastne IEC. Slovenijo uvrščamo med geografsko prikrajšane države (tako tudi D. Türk).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title"/>
          </p:nvPr>
        </p:nvSpPr>
        <p:spPr/>
        <p:txBody>
          <a:bodyPr/>
          <a:lstStyle/>
          <a:p>
            <a:endParaRPr lang="sl-SI" smtClean="0"/>
          </a:p>
        </p:txBody>
      </p:sp>
      <p:sp>
        <p:nvSpPr>
          <p:cNvPr id="92162" name="Rectangle 3"/>
          <p:cNvSpPr>
            <a:spLocks noGrp="1"/>
          </p:cNvSpPr>
          <p:nvPr>
            <p:ph type="body" idx="1"/>
          </p:nvPr>
        </p:nvSpPr>
        <p:spPr/>
        <p:txBody>
          <a:bodyPr/>
          <a:lstStyle/>
          <a:p>
            <a:r>
              <a:rPr lang="sl-SI" sz="2800" smtClean="0"/>
              <a:t>Obalna država pri izvrševanju suverenih pravic v IEC lahko tam uveljavlja svoje zakone in druge predpise (73. člen Konvencije). Pri izrekanju kazni zaradi kršitev ribolovnih zakonov in drugih predpisov ne sme izrekati zapornih ali telesnih kazni, zadržano ladjo ali posadko pa je treba nemudoma spustiti ob razumnem pologu ali drugi varščini. O zadržanju ali pridržanju tuje ladje je treba nemudoma obvestiti državo ladjine zastave. Vloga Itlosa!</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p:nvPr>
        </p:nvSpPr>
        <p:spPr/>
        <p:txBody>
          <a:bodyPr/>
          <a:lstStyle/>
          <a:p>
            <a:r>
              <a:rPr lang="sl-SI" b="1" smtClean="0"/>
              <a:t>RAZMEJITEV IEC</a:t>
            </a:r>
            <a:r>
              <a:rPr lang="sl-SI" smtClean="0"/>
              <a:t> </a:t>
            </a:r>
          </a:p>
        </p:txBody>
      </p:sp>
      <p:sp>
        <p:nvSpPr>
          <p:cNvPr id="93186" name="Rectangle 3"/>
          <p:cNvSpPr>
            <a:spLocks noGrp="1"/>
          </p:cNvSpPr>
          <p:nvPr>
            <p:ph type="body" idx="1"/>
          </p:nvPr>
        </p:nvSpPr>
        <p:spPr/>
        <p:txBody>
          <a:bodyPr/>
          <a:lstStyle/>
          <a:p>
            <a:r>
              <a:rPr lang="sl-SI" sz="2800" smtClean="0"/>
              <a:t>Eno spornejših vprašanj na UNCLOS III je bila razmejitev IEC med dvema sosednjima ali nasproti si ležečima državama. Člen 74/1 določa, da je treba IEC razmejiti s sporazumom na temelju mednarodnega prava, kot je to določeno v 38. členu Statuta Meddržavnega sodišča, z namenom, da se doseže pravična rešitev. </a:t>
            </a:r>
            <a:r>
              <a:rPr lang="sl-SI" sz="2800" i="1" smtClean="0"/>
              <a:t>Mutatis mutandis</a:t>
            </a:r>
            <a:r>
              <a:rPr lang="sl-SI" sz="2800" smtClean="0"/>
              <a:t> isto določbo zasledimo v 83. členu Konvencije, ki se nanaša na razmejitev epikontinentalnega pasu.</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p:nvPr>
        </p:nvSpPr>
        <p:spPr/>
        <p:txBody>
          <a:bodyPr/>
          <a:lstStyle/>
          <a:p>
            <a:endParaRPr lang="sl-SI" smtClean="0"/>
          </a:p>
        </p:txBody>
      </p:sp>
      <p:pic>
        <p:nvPicPr>
          <p:cNvPr id="94210" name="Picture 4"/>
          <p:cNvPicPr>
            <a:picLocks noGrp="1" noChangeAspect="1" noChangeArrowheads="1"/>
          </p:cNvPicPr>
          <p:nvPr>
            <p:ph type="body" idx="1"/>
          </p:nvPr>
        </p:nvPicPr>
        <p:blipFill>
          <a:blip r:embed="rId2" cstate="print"/>
          <a:srcRect/>
          <a:stretch>
            <a:fillRect/>
          </a:stretch>
        </p:blipFill>
        <p:spPr>
          <a:xfrm>
            <a:off x="250825" y="404813"/>
            <a:ext cx="8569325" cy="6192837"/>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EPIKONTINENTALNI PAS</a:t>
            </a:r>
            <a:br>
              <a:rPr lang="sl-SI" b="1" dirty="0" smtClean="0"/>
            </a:br>
            <a:endParaRPr lang="en-US" dirty="0"/>
          </a:p>
        </p:txBody>
      </p:sp>
      <p:sp>
        <p:nvSpPr>
          <p:cNvPr id="3" name="Ograda vsebine 2"/>
          <p:cNvSpPr>
            <a:spLocks noGrp="1"/>
          </p:cNvSpPr>
          <p:nvPr>
            <p:ph idx="1"/>
          </p:nvPr>
        </p:nvSpPr>
        <p:spPr/>
        <p:txBody>
          <a:bodyPr/>
          <a:lstStyle/>
          <a:p>
            <a:endParaRPr lang="sl-SI" b="1" dirty="0" smtClean="0"/>
          </a:p>
          <a:p>
            <a:r>
              <a:rPr lang="sl-SI" b="1" dirty="0" smtClean="0"/>
              <a:t>Pojem: </a:t>
            </a:r>
            <a:r>
              <a:rPr lang="sl-SI" dirty="0" smtClean="0"/>
              <a:t>naravne znanosti (slovensko kontinentalni pas ali kontinentalna polica) in pravni pojem. Povprečna širina 75 km.</a:t>
            </a:r>
            <a:endParaRPr lang="sl-SI" b="1" dirty="0" smtClean="0"/>
          </a:p>
          <a:p>
            <a:r>
              <a:rPr lang="sl-SI" b="1" dirty="0" smtClean="0"/>
              <a:t>Praksa držav:</a:t>
            </a:r>
            <a:r>
              <a:rPr lang="sl-SI" dirty="0" smtClean="0"/>
              <a:t> Trumanova proglasitev 1945. Temeljni naravni bogastvi nafta in zemeljski plin.</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slov 1"/>
          <p:cNvSpPr>
            <a:spLocks noGrp="1"/>
          </p:cNvSpPr>
          <p:nvPr>
            <p:ph type="title"/>
          </p:nvPr>
        </p:nvSpPr>
        <p:spPr/>
        <p:txBody>
          <a:bodyPr/>
          <a:lstStyle/>
          <a:p>
            <a:pPr eaLnBrk="1" hangingPunct="1"/>
            <a:endParaRPr lang="sl-SI" smtClean="0"/>
          </a:p>
        </p:txBody>
      </p:sp>
      <p:sp>
        <p:nvSpPr>
          <p:cNvPr id="20482" name="Ograda vsebine 2"/>
          <p:cNvSpPr>
            <a:spLocks noGrp="1"/>
          </p:cNvSpPr>
          <p:nvPr>
            <p:ph idx="1"/>
          </p:nvPr>
        </p:nvSpPr>
        <p:spPr/>
        <p:txBody>
          <a:bodyPr/>
          <a:lstStyle/>
          <a:p>
            <a:pPr eaLnBrk="1" hangingPunct="1"/>
            <a:r>
              <a:rPr lang="sl-SI" smtClean="0"/>
              <a:t>Komisija za mednarodno pravo, ki jo je Generalna skupščina ZN ustanovila na podlagi pooblastila v 13. členu Ustanovne listine ZN in jo zadolžila za kodifikacijo in progresivni razvoj mednarodnega prava, je že na svojem prvem zasedanju leta 1949 uvrstila režima odprtega morja in teritorialnega morja med področja, katerih kodifikacija se je komisiji zdela nujna in primerna.</a:t>
            </a:r>
          </a:p>
          <a:p>
            <a:pPr eaLnBrk="1" hangingPunct="1"/>
            <a:endParaRPr lang="sl-SI"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title"/>
          </p:nvPr>
        </p:nvSpPr>
        <p:spPr/>
        <p:txBody>
          <a:bodyPr/>
          <a:lstStyle/>
          <a:p>
            <a:r>
              <a:rPr lang="sl-SI" b="1" smtClean="0"/>
              <a:t>Ureditev po ŽKEP 1958</a:t>
            </a:r>
          </a:p>
        </p:txBody>
      </p:sp>
      <p:sp>
        <p:nvSpPr>
          <p:cNvPr id="83970" name="Rectangle 3"/>
          <p:cNvSpPr>
            <a:spLocks noGrp="1"/>
          </p:cNvSpPr>
          <p:nvPr>
            <p:ph type="body" idx="1"/>
          </p:nvPr>
        </p:nvSpPr>
        <p:spPr/>
        <p:txBody>
          <a:bodyPr/>
          <a:lstStyle/>
          <a:p>
            <a:pPr>
              <a:lnSpc>
                <a:spcPct val="80000"/>
              </a:lnSpc>
            </a:pPr>
            <a:r>
              <a:rPr lang="sl-SI" sz="2000" b="1" dirty="0" smtClean="0"/>
              <a:t>Definicija</a:t>
            </a:r>
            <a:r>
              <a:rPr lang="sl-SI" sz="2000" dirty="0" smtClean="0"/>
              <a:t> (1. člen, tč. a): morsko dno in podzemlje podmorskih območij, ležečih ob obali, vendar zunaj TM, do globine 200 m ali zunaj te meje do globine, kjer steber nad njim ležeče vode dopušča izkoriščanje teh morskih območij; (b) morsko dno in podzemlje podobnih morskih območij ob obalah otokov.</a:t>
            </a:r>
            <a:endParaRPr lang="sl-SI" sz="2000" b="1" dirty="0" smtClean="0"/>
          </a:p>
          <a:p>
            <a:pPr>
              <a:lnSpc>
                <a:spcPct val="80000"/>
              </a:lnSpc>
            </a:pPr>
            <a:r>
              <a:rPr lang="sl-SI" sz="2000" b="1" dirty="0" smtClean="0"/>
              <a:t>Vsebina pravic (2. člen): </a:t>
            </a:r>
            <a:r>
              <a:rPr lang="sl-SI" sz="2000" dirty="0" smtClean="0"/>
              <a:t>Tu je zajeta pravna narava ep (</a:t>
            </a:r>
            <a:r>
              <a:rPr lang="sl-SI" sz="2000" b="1" dirty="0" smtClean="0"/>
              <a:t>pas </a:t>
            </a:r>
            <a:r>
              <a:rPr lang="sl-SI" sz="2000" b="1" i="1" dirty="0" err="1" smtClean="0"/>
              <a:t>sui</a:t>
            </a:r>
            <a:r>
              <a:rPr lang="sl-SI" sz="2000" b="1" i="1" dirty="0" smtClean="0"/>
              <a:t> </a:t>
            </a:r>
            <a:r>
              <a:rPr lang="sl-SI" sz="2000" b="1" i="1" dirty="0" err="1" smtClean="0"/>
              <a:t>generis</a:t>
            </a:r>
            <a:r>
              <a:rPr lang="sl-SI" sz="2000" dirty="0" smtClean="0"/>
              <a:t>).(1) Obalna država izvršuje na ep suverene pravice z namenom raziskovanja (</a:t>
            </a:r>
            <a:r>
              <a:rPr lang="sl-SI" sz="2000" dirty="0" err="1" smtClean="0"/>
              <a:t>eksploracije</a:t>
            </a:r>
            <a:r>
              <a:rPr lang="sl-SI" sz="2000" dirty="0" smtClean="0"/>
              <a:t>) in izkoriščanja (</a:t>
            </a:r>
            <a:r>
              <a:rPr lang="sl-SI" sz="2000" dirty="0" err="1" smtClean="0"/>
              <a:t>eksploitacije</a:t>
            </a:r>
            <a:r>
              <a:rPr lang="sl-SI" sz="2000" dirty="0" smtClean="0"/>
              <a:t>) njegovih naravnih bogastev.</a:t>
            </a:r>
          </a:p>
          <a:p>
            <a:pPr>
              <a:lnSpc>
                <a:spcPct val="80000"/>
              </a:lnSpc>
            </a:pPr>
            <a:r>
              <a:rPr lang="sl-SI" sz="2000" dirty="0" smtClean="0"/>
              <a:t>Izključnost pravic (ICJ v zadevi ep v Severnem morju 1969 te pravice gredo obalni državi </a:t>
            </a:r>
            <a:r>
              <a:rPr lang="sl-SI" sz="2000" i="1" dirty="0" err="1" smtClean="0"/>
              <a:t>ipso</a:t>
            </a:r>
            <a:r>
              <a:rPr lang="sl-SI" sz="2000" i="1" dirty="0" smtClean="0"/>
              <a:t> </a:t>
            </a:r>
            <a:r>
              <a:rPr lang="sl-SI" sz="2000" i="1" dirty="0" err="1" smtClean="0"/>
              <a:t>facto</a:t>
            </a:r>
            <a:r>
              <a:rPr lang="sl-SI" sz="2000" dirty="0" smtClean="0"/>
              <a:t> in </a:t>
            </a:r>
            <a:r>
              <a:rPr lang="sl-SI" sz="2000" i="1" dirty="0" err="1" smtClean="0"/>
              <a:t>ab</a:t>
            </a:r>
            <a:r>
              <a:rPr lang="sl-SI" sz="2000" i="1" dirty="0" smtClean="0"/>
              <a:t> </a:t>
            </a:r>
            <a:r>
              <a:rPr lang="sl-SI" sz="2000" i="1" dirty="0" err="1" smtClean="0"/>
              <a:t>initio</a:t>
            </a:r>
            <a:r>
              <a:rPr lang="sl-SI" sz="2000" dirty="0" smtClean="0"/>
              <a:t>), torej ep ni treba proglasiti (2 in 3 odst.) pa vendarle druge države tam ne smejo izvrševati teh pravic. </a:t>
            </a:r>
            <a:r>
              <a:rPr lang="sl-SI" sz="2000" b="1" dirty="0" smtClean="0"/>
              <a:t>PAZI:</a:t>
            </a:r>
            <a:r>
              <a:rPr lang="sl-SI" sz="2000" dirty="0" smtClean="0"/>
              <a:t> pri IEC drugače, ni izključnosti!</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p:nvPr>
        </p:nvSpPr>
        <p:spPr/>
        <p:txBody>
          <a:bodyPr/>
          <a:lstStyle/>
          <a:p>
            <a:endParaRPr lang="sl-SI" smtClean="0"/>
          </a:p>
        </p:txBody>
      </p:sp>
      <p:sp>
        <p:nvSpPr>
          <p:cNvPr id="84994" name="Rectangle 3"/>
          <p:cNvSpPr>
            <a:spLocks noGrp="1"/>
          </p:cNvSpPr>
          <p:nvPr>
            <p:ph type="body" idx="1"/>
          </p:nvPr>
        </p:nvSpPr>
        <p:spPr/>
        <p:txBody>
          <a:bodyPr/>
          <a:lstStyle/>
          <a:p>
            <a:pPr>
              <a:lnSpc>
                <a:spcPct val="80000"/>
              </a:lnSpc>
            </a:pPr>
            <a:r>
              <a:rPr lang="sl-SI" sz="2000" b="1" smtClean="0"/>
              <a:t>Opredelitev naravnih bogastev ep (člen 2/4): </a:t>
            </a:r>
            <a:r>
              <a:rPr lang="sl-SI" sz="2000" smtClean="0"/>
              <a:t>neživa, od živih pa tiste, ki pripadajo sedentarnim vrstam in se v stadiju lovljenja lahko premikajo le v stiku z morskim dnom.</a:t>
            </a:r>
          </a:p>
          <a:p>
            <a:pPr>
              <a:lnSpc>
                <a:spcPct val="80000"/>
              </a:lnSpc>
            </a:pPr>
            <a:r>
              <a:rPr lang="sl-SI" sz="2000" smtClean="0"/>
              <a:t>XXXXX</a:t>
            </a:r>
            <a:endParaRPr lang="sl-SI" sz="2000" b="1" smtClean="0"/>
          </a:p>
          <a:p>
            <a:pPr>
              <a:lnSpc>
                <a:spcPct val="80000"/>
              </a:lnSpc>
            </a:pPr>
            <a:r>
              <a:rPr lang="sl-SI" sz="2000" b="1" smtClean="0"/>
              <a:t>Pravni položaj morja nad ep. pasom: OM (</a:t>
            </a:r>
            <a:r>
              <a:rPr lang="sl-SI" sz="2000" smtClean="0"/>
              <a:t>svoboda plovbe in ribolova, na dnu: za vse države pravica do polaganja podmorskih kablov in cevovodov. UNCLOS 82 – za njihovo spremembo smeri privolitev obalne države.</a:t>
            </a:r>
          </a:p>
          <a:p>
            <a:pPr>
              <a:lnSpc>
                <a:spcPct val="80000"/>
              </a:lnSpc>
            </a:pPr>
            <a:r>
              <a:rPr lang="sl-SI" sz="2000" smtClean="0"/>
              <a:t>Postavitev naprav, instalacij in umetnih otokov za izkoriščanje ep. pasu (člen 5).</a:t>
            </a:r>
            <a:endParaRPr lang="sl-SI" sz="2000" b="1" smtClean="0"/>
          </a:p>
          <a:p>
            <a:pPr>
              <a:lnSpc>
                <a:spcPct val="80000"/>
              </a:lnSpc>
            </a:pPr>
            <a:r>
              <a:rPr lang="sl-SI" sz="2000" b="1" smtClean="0"/>
              <a:t>Znanstveno raziskovanje na ep:</a:t>
            </a:r>
            <a:r>
              <a:rPr lang="sl-SI" sz="2000" smtClean="0"/>
              <a:t> načelna privolitev obalne države (čl. 5/8).</a:t>
            </a:r>
            <a:endParaRPr lang="sl-SI" sz="2000" b="1" smtClean="0"/>
          </a:p>
          <a:p>
            <a:pPr>
              <a:lnSpc>
                <a:spcPct val="80000"/>
              </a:lnSpc>
            </a:pPr>
            <a:r>
              <a:rPr lang="sl-SI" sz="2000" b="1" smtClean="0"/>
              <a:t>Razmejitev ep med dvema sosednjima ali nasproti si ležečima državama (člen 6): </a:t>
            </a:r>
            <a:r>
              <a:rPr lang="sl-SI" sz="2000" smtClean="0"/>
              <a:t>sporazum, nobena država se ne sme razširiti preko sr. črte ali črte enake razdalje, pomen posebnih okoliščin. </a:t>
            </a:r>
            <a:endParaRPr lang="sl-SI" sz="2000" b="1" smtClean="0"/>
          </a:p>
          <a:p>
            <a:pPr>
              <a:lnSpc>
                <a:spcPct val="80000"/>
              </a:lnSpc>
            </a:pPr>
            <a:r>
              <a:rPr lang="sl-SI" sz="2000" b="1" smtClean="0"/>
              <a:t>Sodba ICJ 1969 o razmejitvi ep v Severnem morju (Nizozemska/Nemčija/Danska.</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p:nvPr>
        </p:nvSpPr>
        <p:spPr/>
        <p:txBody>
          <a:bodyPr/>
          <a:lstStyle/>
          <a:p>
            <a:endParaRPr lang="sl-SI" smtClean="0"/>
          </a:p>
        </p:txBody>
      </p:sp>
      <p:sp>
        <p:nvSpPr>
          <p:cNvPr id="95234" name="Rectangle 3"/>
          <p:cNvSpPr>
            <a:spLocks noGrp="1"/>
          </p:cNvSpPr>
          <p:nvPr>
            <p:ph type="body" idx="1"/>
          </p:nvPr>
        </p:nvSpPr>
        <p:spPr/>
        <p:txBody>
          <a:bodyPr/>
          <a:lstStyle/>
          <a:p>
            <a:pPr>
              <a:lnSpc>
                <a:spcPct val="90000"/>
              </a:lnSpc>
            </a:pPr>
            <a:r>
              <a:rPr lang="sl-SI" sz="2400" smtClean="0"/>
              <a:t>3 možnosti za EP.</a:t>
            </a:r>
          </a:p>
          <a:p>
            <a:pPr>
              <a:lnSpc>
                <a:spcPct val="90000"/>
              </a:lnSpc>
            </a:pPr>
            <a:r>
              <a:rPr lang="sl-SI" sz="2400" smtClean="0"/>
              <a:t>Zaprta ali polzaprta morja, kjer obalne države še niso proglasile IEC – EP po ženevski ureditvi/58</a:t>
            </a:r>
          </a:p>
          <a:p>
            <a:pPr>
              <a:lnSpc>
                <a:spcPct val="90000"/>
              </a:lnSpc>
            </a:pPr>
            <a:r>
              <a:rPr lang="sl-SI" sz="2400" smtClean="0"/>
              <a:t>EP je vključen v IEC in sega do 200 m. milj merjeno od TČ od katere merimo širino TM – čl. 56/3 suverene pravice in jurisdikcija obalne države v IEC, ki se nanašajo na morsko dno in podzemlje, se izvršujejo v skladu s VI. delom LOS K. (Ep. Pas). Pri uporabi tega kriterija je nepomembno, če se globokomorsko dno nahaja že znotraj tega pasu.</a:t>
            </a:r>
          </a:p>
          <a:p>
            <a:pPr>
              <a:lnSpc>
                <a:spcPct val="90000"/>
              </a:lnSpc>
            </a:pPr>
            <a:r>
              <a:rPr lang="sl-SI" sz="2400" smtClean="0"/>
              <a:t>Države, katerih kontinentalno obrobje sega čez 200 m. milj od temeljne črte, od katere merimo širino TM – upravičene do EP zunaj 200 m. milj</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p:cNvSpPr>
          <p:nvPr>
            <p:ph type="title"/>
          </p:nvPr>
        </p:nvSpPr>
        <p:spPr/>
        <p:txBody>
          <a:bodyPr/>
          <a:lstStyle/>
          <a:p>
            <a:endParaRPr lang="sl-SI" smtClean="0"/>
          </a:p>
        </p:txBody>
      </p:sp>
      <p:sp>
        <p:nvSpPr>
          <p:cNvPr id="96258" name="Rectangle 3"/>
          <p:cNvSpPr>
            <a:spLocks noGrp="1"/>
          </p:cNvSpPr>
          <p:nvPr>
            <p:ph type="body" idx="1"/>
          </p:nvPr>
        </p:nvSpPr>
        <p:spPr/>
        <p:txBody>
          <a:bodyPr/>
          <a:lstStyle/>
          <a:p>
            <a:pPr>
              <a:lnSpc>
                <a:spcPct val="90000"/>
              </a:lnSpc>
            </a:pPr>
            <a:r>
              <a:rPr lang="sl-SI" smtClean="0"/>
              <a:t>Na UNCLOS III so se pojavile težnje po razširitvi epikontinentalnega pasu s strani držav, katerih kontinetalno obrobje se spusti na globokomorsko dno (abisalno dno) zunaj 200 m. pasu. Med </a:t>
            </a:r>
            <a:r>
              <a:rPr lang="sl-SI" b="1" smtClean="0"/>
              <a:t>države kontinentalnega obrobja</a:t>
            </a:r>
            <a:r>
              <a:rPr lang="sl-SI" smtClean="0"/>
              <a:t> ("</a:t>
            </a:r>
            <a:r>
              <a:rPr lang="sl-SI" i="1" smtClean="0"/>
              <a:t>continental margin states</a:t>
            </a:r>
            <a:r>
              <a:rPr lang="sl-SI" smtClean="0"/>
              <a:t>") spadajo Islandija, Norveška in Ruska federacija kot evropske države ter Kanada, Argentina, Indija, Šri Lanka, Avstralija, Nova Zelandija in številne druge. Njihov krog se širi.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p:cNvSpPr>
          <p:nvPr>
            <p:ph type="title"/>
          </p:nvPr>
        </p:nvSpPr>
        <p:spPr/>
        <p:txBody>
          <a:bodyPr/>
          <a:lstStyle/>
          <a:p>
            <a:r>
              <a:rPr lang="sl-SI" sz="3600" b="1" smtClean="0"/>
              <a:t>EPIKONTINENTALNI PAS PO JAMAJŠKI K.</a:t>
            </a:r>
          </a:p>
        </p:txBody>
      </p:sp>
      <p:sp>
        <p:nvSpPr>
          <p:cNvPr id="97282" name="Rectangle 3"/>
          <p:cNvSpPr>
            <a:spLocks noGrp="1"/>
          </p:cNvSpPr>
          <p:nvPr>
            <p:ph type="body" idx="1"/>
          </p:nvPr>
        </p:nvSpPr>
        <p:spPr/>
        <p:txBody>
          <a:bodyPr/>
          <a:lstStyle/>
          <a:p>
            <a:pPr>
              <a:lnSpc>
                <a:spcPct val="80000"/>
              </a:lnSpc>
            </a:pPr>
            <a:r>
              <a:rPr lang="sl-SI" sz="2000" u="sng" smtClean="0"/>
              <a:t>Epikontinentalni pas</a:t>
            </a:r>
            <a:r>
              <a:rPr lang="sl-SI" sz="2000" smtClean="0"/>
              <a:t> obsega morsko dno in podzemlje podmorskih območij zunaj teritorialnega morja do zunanjega roba kontinentalnega obrobja ali do oddaljenosti 200 morskih milj od temeljne črte, od koder merimo širino teritorialnega morja, kjer zunanji rob kontinentalnega obrobja ne sega preko te oddaljenosti (prvi odstavek 76. člena). Kadar se kontinentalno obrobje obalne države razteza kot potopljena kopenska masa pred njeno obalo preko oddaljenosti 200 morskih milj od temeljne črte, od katere merimo širino teritorialnega morja, lahko obalna država določi svoj epikontinentalni pas zunaj te oddaljenosti, vendar pri tem zunanja meja ep. pasu ne sme preseči oddaljenosti 350 milj od temeljne črte od katere merimo širino teritorialnega morja ali pa ne sme preseči oddaljenosti 100 milj od globine (izobate) 2500 m (četrti in peti odstavek 76. člena Konvencije). </a:t>
            </a:r>
          </a:p>
          <a:p>
            <a:pPr>
              <a:lnSpc>
                <a:spcPct val="80000"/>
              </a:lnSpc>
            </a:pPr>
            <a:r>
              <a:rPr lang="sl-SI" sz="2000" smtClean="0"/>
              <a:t>Ep. pas zunaj 200 m. milj oddaljenosti od temeljne črte ne sme zajeti globokomorskega dna z oceanskimi hrbti (čl. 76/3).</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p:cNvSpPr>
          <p:nvPr>
            <p:ph type="title"/>
          </p:nvPr>
        </p:nvSpPr>
        <p:spPr/>
        <p:txBody>
          <a:bodyPr/>
          <a:lstStyle/>
          <a:p>
            <a:endParaRPr lang="sl-SI" smtClean="0"/>
          </a:p>
        </p:txBody>
      </p:sp>
      <p:sp>
        <p:nvSpPr>
          <p:cNvPr id="98306" name="Rectangle 3"/>
          <p:cNvSpPr>
            <a:spLocks noGrp="1"/>
          </p:cNvSpPr>
          <p:nvPr>
            <p:ph type="body" idx="1"/>
          </p:nvPr>
        </p:nvSpPr>
        <p:spPr/>
        <p:txBody>
          <a:bodyPr/>
          <a:lstStyle/>
          <a:p>
            <a:pPr>
              <a:lnSpc>
                <a:spcPct val="80000"/>
              </a:lnSpc>
            </a:pPr>
            <a:r>
              <a:rPr lang="sl-SI" sz="2000" smtClean="0"/>
              <a:t>Obalna država, ki izkorišča ep. pas zunaj 200 m. pasu, mora plačevati del dobička ali prispevka v naravi od tamkaj pridobljenih naravnih bogastev Mednarodni oblasti za morsko dno (82. člen Konvencije). Prvih pet let komercialne proizvodnje je država oproščena te obveznosti, šesto leto plača 1% od vrednosti proizvodnje na kraju samem, nato pa se ta prispevek povečuje vsako drugo leto še za 1%, dokler 12. leto ne doseže 7% donosa in na tej ravni tudi ostane (drugi odstavek 82. člena). </a:t>
            </a:r>
          </a:p>
          <a:p>
            <a:pPr>
              <a:lnSpc>
                <a:spcPct val="80000"/>
              </a:lnSpc>
            </a:pPr>
            <a:r>
              <a:rPr lang="sl-SI" sz="2000" smtClean="0"/>
              <a:t>Tega plačevanja so oproščene države v razvoju, katerih bistveni del izvoza pomenijo rudna bogastva z njihovega epikontinentalnega pasu (tretji odstavek 82. člena).</a:t>
            </a:r>
          </a:p>
          <a:p>
            <a:pPr>
              <a:lnSpc>
                <a:spcPct val="80000"/>
              </a:lnSpc>
            </a:pPr>
            <a:r>
              <a:rPr lang="sl-SI" sz="2000" smtClean="0"/>
              <a:t>Določba 82. člena o plačevanju in prispevkih v zvezi z izkoriščanjem ep. pasu pomeni kompromisno rešitev glede na povečanje državne jurisdikcije zunaj 200 m. pasu, ter torej že na račun zmanjšanja mednarodne cone. Nekatere visoko razvite države (npr. ZDA) so mnenja, da je ta prispevek občutno previsok.</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p:cNvSpPr>
          <p:nvPr>
            <p:ph type="title"/>
          </p:nvPr>
        </p:nvSpPr>
        <p:spPr/>
        <p:txBody>
          <a:bodyPr/>
          <a:lstStyle/>
          <a:p>
            <a:r>
              <a:rPr lang="sl-SI" sz="3600" b="1" smtClean="0"/>
              <a:t>VSEBINA PRAVIC NA EP PO JAMAJŠKI K.</a:t>
            </a:r>
          </a:p>
        </p:txBody>
      </p:sp>
      <p:sp>
        <p:nvSpPr>
          <p:cNvPr id="99330" name="Rectangle 3"/>
          <p:cNvSpPr>
            <a:spLocks noGrp="1"/>
          </p:cNvSpPr>
          <p:nvPr>
            <p:ph type="body" idx="1"/>
          </p:nvPr>
        </p:nvSpPr>
        <p:spPr/>
        <p:txBody>
          <a:bodyPr/>
          <a:lstStyle/>
          <a:p>
            <a:pPr>
              <a:lnSpc>
                <a:spcPct val="80000"/>
              </a:lnSpc>
            </a:pPr>
            <a:r>
              <a:rPr lang="sl-SI" sz="2000" smtClean="0"/>
              <a:t>Glede vsebine pravic na epikontinentalnem pasu jamajška ureditev ne odstopa bistvenejše od ženevske ureditve. V 78. členu Konvencije je določeno, da pravice obalne države nad epikontinentalnim pasom </a:t>
            </a:r>
            <a:r>
              <a:rPr lang="sl-SI" sz="2000" u="sng" smtClean="0"/>
              <a:t>ne posegajo v pravni položaj voda nad njim</a:t>
            </a:r>
            <a:r>
              <a:rPr lang="sl-SI" sz="2000" smtClean="0"/>
              <a:t>, kakor tudi ne v pravni položaj zračnega prostora nad temi vodami. </a:t>
            </a:r>
          </a:p>
          <a:p>
            <a:pPr>
              <a:lnSpc>
                <a:spcPct val="80000"/>
              </a:lnSpc>
            </a:pPr>
            <a:r>
              <a:rPr lang="sl-SI" sz="2000" smtClean="0"/>
              <a:t>Vse države imajo že po običajnem pravu morja </a:t>
            </a:r>
            <a:r>
              <a:rPr lang="sl-SI" sz="2000" u="sng" smtClean="0"/>
              <a:t>pravico do polaganja podmorskih kablov na epikontinentalnem pasu</a:t>
            </a:r>
            <a:r>
              <a:rPr lang="sl-SI" sz="2000" smtClean="0"/>
              <a:t>. Nova je edino določba Jamajške k., da je potrebno za določitev smeri pri polaganju cevovodov pridobiti (predhodno) dovoljenje obalne države (tretji odstavek 79. člena Konvencije). Glede na to, da ŽK o epikontinentalnem pasu takšne določbe nima ter da je ta določba zapisana v VI. poglavju Jamajške konvencije, ki se nanaša na epikontinentalni pas do 200 milj oziroma zunaj njega, se zastavlja vprašanje, ali tej določbi lahko pripišemo značaj običajnega mednarodnega prava. Praksa držav gre v tej smeri.</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p:txBody>
          <a:bodyPr/>
          <a:lstStyle/>
          <a:p>
            <a:endParaRPr lang="sl-SI" smtClean="0"/>
          </a:p>
        </p:txBody>
      </p:sp>
      <p:sp>
        <p:nvSpPr>
          <p:cNvPr id="100354" name="Rectangle 3"/>
          <p:cNvSpPr>
            <a:spLocks noGrp="1"/>
          </p:cNvSpPr>
          <p:nvPr>
            <p:ph type="body" idx="1"/>
          </p:nvPr>
        </p:nvSpPr>
        <p:spPr/>
        <p:txBody>
          <a:bodyPr/>
          <a:lstStyle/>
          <a:p>
            <a:r>
              <a:rPr lang="sl-SI" smtClean="0"/>
              <a:t>Glede</a:t>
            </a:r>
            <a:r>
              <a:rPr lang="sl-SI" u="sng" smtClean="0"/>
              <a:t> razmejitve ep. pasu</a:t>
            </a:r>
            <a:r>
              <a:rPr lang="sl-SI" smtClean="0"/>
              <a:t> med dvema sosednjima ali nasproti si ležečima državama vsebuje Jamajška konvencija v 83. členu </a:t>
            </a:r>
            <a:r>
              <a:rPr lang="sl-SI" i="1" smtClean="0"/>
              <a:t>mutatis mutandis</a:t>
            </a:r>
            <a:r>
              <a:rPr lang="sl-SI" smtClean="0"/>
              <a:t> iste določbe, kot veljajo za razmejitev IEC (sporazum na temelju MP, kot izhaja iz 38. Člena Statuta ICJ, z namenom da se doseže pravična rešitev).</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p:cNvSpPr>
          <p:nvPr>
            <p:ph type="title"/>
          </p:nvPr>
        </p:nvSpPr>
        <p:spPr/>
        <p:txBody>
          <a:bodyPr/>
          <a:lstStyle/>
          <a:p>
            <a:endParaRPr lang="sl-SI" smtClean="0"/>
          </a:p>
        </p:txBody>
      </p:sp>
      <p:sp>
        <p:nvSpPr>
          <p:cNvPr id="101378" name="Rectangle 3"/>
          <p:cNvSpPr>
            <a:spLocks noGrp="1"/>
          </p:cNvSpPr>
          <p:nvPr>
            <p:ph type="body" idx="1"/>
          </p:nvPr>
        </p:nvSpPr>
        <p:spPr/>
        <p:txBody>
          <a:bodyPr/>
          <a:lstStyle/>
          <a:p>
            <a:pPr>
              <a:lnSpc>
                <a:spcPct val="80000"/>
              </a:lnSpc>
            </a:pPr>
            <a:r>
              <a:rPr lang="en-US" sz="2000" smtClean="0"/>
              <a:t>Kadar zunanja meja epikontinentalnega pasu presega širino 200 m. milj od temeljne črte, od katere merimo širino teritorialnega morja, in meji na mednarodno cono morskega dna, mora obalna država meje tako določenega ep. pasu predložiti </a:t>
            </a:r>
            <a:r>
              <a:rPr lang="en-US" sz="2000" u="sng" smtClean="0"/>
              <a:t>Komisiji za meje epikontinentalnega pasu </a:t>
            </a:r>
            <a:r>
              <a:rPr lang="en-US" sz="2000" smtClean="0"/>
              <a:t>(osmi odstavek 76. člena). Komisija je bila ustanovljena po začetku veljavnosti Konvencije in jo sestavlja </a:t>
            </a:r>
            <a:r>
              <a:rPr lang="en-US" sz="2000" u="sng" smtClean="0"/>
              <a:t>21 strokovnjakov s področja geologije, geofizike ali hidrografije </a:t>
            </a:r>
            <a:r>
              <a:rPr lang="en-US" sz="2000" smtClean="0"/>
              <a:t>(priloga II k Konvenciji). Komisija posreduje obalni državi priporočila o vprašanjih, ki se nanašajo na določitev </a:t>
            </a:r>
            <a:r>
              <a:rPr lang="sl-SI" sz="2000" smtClean="0"/>
              <a:t>zunanje meje njenega ep. pasu</a:t>
            </a:r>
            <a:r>
              <a:rPr lang="en-US" sz="2000" smtClean="0"/>
              <a:t>. </a:t>
            </a:r>
            <a:r>
              <a:rPr lang="sl-SI" sz="2000" smtClean="0"/>
              <a:t>Meje ep. pasu, ki jih</a:t>
            </a:r>
            <a:r>
              <a:rPr lang="en-US" sz="2000" smtClean="0"/>
              <a:t> obalna država določi </a:t>
            </a:r>
            <a:r>
              <a:rPr lang="sl-SI" sz="2000" smtClean="0"/>
              <a:t>na podlagi priporočil komisije, so končne</a:t>
            </a:r>
            <a:r>
              <a:rPr lang="en-US" sz="2000" smtClean="0"/>
              <a:t> in obvezujoče (osmi odstavek 76. </a:t>
            </a:r>
            <a:r>
              <a:rPr lang="sl-SI" sz="2000" smtClean="0"/>
              <a:t>čl. Konvencije)</a:t>
            </a:r>
            <a:r>
              <a:rPr lang="en-US" sz="2000" smtClean="0"/>
              <a:t>.</a:t>
            </a:r>
            <a:r>
              <a:rPr lang="sl-SI" sz="2000" smtClean="0"/>
              <a:t> Ta določba ni povsem jasna. Iz razlage Konvencije ter Priloge II in uporabe pojma "priporočilo" sledi, da imajo priporočila Komisije za meje epikontinentalnega pasu za obalno državo le priporočilni značaj. V pristojnosti Komisije so vprašanja, ki so izrazito tehnične oziroma strokovne narave. Ko obalna država uskladi zunanjo mejo ep. pasu zunaj 200 miljnega pasu s priporočili Komisije, ima tako določena zunanja meja učinek </a:t>
            </a:r>
            <a:r>
              <a:rPr lang="sl-SI" sz="2000" i="1" smtClean="0"/>
              <a:t>erga omnes</a:t>
            </a:r>
            <a:r>
              <a:rPr lang="sl-SI" sz="2000" smtClean="0"/>
              <a:t>, s tem ko pravi Konvencija, da je ta meja dokončna in obvezujoča.</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p:nvPr>
        </p:nvSpPr>
        <p:spPr/>
        <p:txBody>
          <a:bodyPr/>
          <a:lstStyle/>
          <a:p>
            <a:r>
              <a:rPr lang="sl-SI" sz="4000" b="1" smtClean="0"/>
              <a:t>ODPRTO MORJE (VII. POGLAVJE LOS KONVENCIJE)</a:t>
            </a:r>
          </a:p>
        </p:txBody>
      </p:sp>
      <p:sp>
        <p:nvSpPr>
          <p:cNvPr id="102402" name="Rectangle 3"/>
          <p:cNvSpPr>
            <a:spLocks noGrp="1"/>
          </p:cNvSpPr>
          <p:nvPr>
            <p:ph type="body" idx="1"/>
          </p:nvPr>
        </p:nvSpPr>
        <p:spPr/>
        <p:txBody>
          <a:bodyPr/>
          <a:lstStyle/>
          <a:p>
            <a:pPr>
              <a:lnSpc>
                <a:spcPct val="80000"/>
              </a:lnSpc>
            </a:pPr>
            <a:r>
              <a:rPr lang="sl-SI" sz="2000" dirty="0" smtClean="0"/>
              <a:t>OM v fizičnem smislu predstavlja vso vodno morsko maso zunaj meja državne jurisdikcije in zračni prostor nad njo (86. člen Konvencije, negativna definicija). </a:t>
            </a:r>
          </a:p>
          <a:p>
            <a:pPr>
              <a:lnSpc>
                <a:spcPct val="80000"/>
              </a:lnSpc>
            </a:pPr>
            <a:r>
              <a:rPr lang="sl-SI" sz="2000" dirty="0" smtClean="0"/>
              <a:t>Konvencija ne prinaša bistvenih novosti. Odprto morje je </a:t>
            </a:r>
            <a:r>
              <a:rPr lang="sl-SI" sz="2000" i="1" dirty="0" err="1" smtClean="0"/>
              <a:t>extra</a:t>
            </a:r>
            <a:r>
              <a:rPr lang="sl-SI" sz="2000" i="1" dirty="0" smtClean="0"/>
              <a:t> </a:t>
            </a:r>
            <a:r>
              <a:rPr lang="sl-SI" sz="2000" i="1" dirty="0" err="1" smtClean="0"/>
              <a:t>commercium</a:t>
            </a:r>
            <a:r>
              <a:rPr lang="sl-SI" sz="2000" dirty="0" smtClean="0"/>
              <a:t>. Nobena država si ne more prisvojiti kateregakoli dela odprtega morja (prvi odstavek 2. člena ŽKOM, člen 89 Konvencije, </a:t>
            </a:r>
            <a:r>
              <a:rPr lang="sl-SI" sz="2000" i="1" dirty="0" smtClean="0"/>
              <a:t>Neveljavnost zahtevkov po suverenosti nad OM</a:t>
            </a:r>
            <a:r>
              <a:rPr lang="sl-SI" sz="2000" dirty="0" smtClean="0"/>
              <a:t>). </a:t>
            </a:r>
          </a:p>
          <a:p>
            <a:pPr>
              <a:lnSpc>
                <a:spcPct val="80000"/>
              </a:lnSpc>
            </a:pPr>
            <a:r>
              <a:rPr lang="sl-SI" sz="2000" dirty="0" smtClean="0"/>
              <a:t>Zanj velja že po običajnem mednarodnem pravu </a:t>
            </a:r>
            <a:r>
              <a:rPr lang="sl-SI" sz="2000" u="sng" dirty="0" smtClean="0"/>
              <a:t>načelo svobode odprtega morja</a:t>
            </a:r>
            <a:r>
              <a:rPr lang="sl-SI" sz="2000" dirty="0" smtClean="0"/>
              <a:t>. </a:t>
            </a:r>
            <a:endParaRPr lang="sl-SI" sz="2000" b="1" dirty="0" smtClean="0"/>
          </a:p>
          <a:p>
            <a:pPr>
              <a:lnSpc>
                <a:spcPct val="80000"/>
              </a:lnSpc>
            </a:pPr>
            <a:r>
              <a:rPr lang="sl-SI" sz="2000" b="1" dirty="0" smtClean="0"/>
              <a:t>ŽKOM/1958</a:t>
            </a:r>
            <a:r>
              <a:rPr lang="sl-SI" sz="2000" dirty="0" smtClean="0"/>
              <a:t> določa, da svoboda odprtega morja, </a:t>
            </a:r>
            <a:r>
              <a:rPr lang="sl-SI" sz="2000" i="1" dirty="0" err="1" smtClean="0"/>
              <a:t>inter</a:t>
            </a:r>
            <a:r>
              <a:rPr lang="sl-SI" sz="2000" i="1" dirty="0" smtClean="0"/>
              <a:t> </a:t>
            </a:r>
            <a:r>
              <a:rPr lang="sl-SI" sz="2000" i="1" dirty="0" err="1" smtClean="0"/>
              <a:t>alia</a:t>
            </a:r>
            <a:r>
              <a:rPr lang="sl-SI" sz="2000" dirty="0" smtClean="0"/>
              <a:t>, zajema za vse države, obalne in tiste brez morske obale, naslednje svobode:</a:t>
            </a:r>
          </a:p>
          <a:p>
            <a:pPr>
              <a:lnSpc>
                <a:spcPct val="80000"/>
              </a:lnSpc>
            </a:pPr>
            <a:r>
              <a:rPr lang="sl-SI" sz="2000" dirty="0" smtClean="0"/>
              <a:t>- svobodo plovbe, </a:t>
            </a:r>
          </a:p>
          <a:p>
            <a:pPr>
              <a:lnSpc>
                <a:spcPct val="80000"/>
              </a:lnSpc>
            </a:pPr>
            <a:r>
              <a:rPr lang="sl-SI" sz="2000" dirty="0" smtClean="0"/>
              <a:t>- svobodo ribolova,</a:t>
            </a:r>
          </a:p>
          <a:p>
            <a:pPr>
              <a:lnSpc>
                <a:spcPct val="80000"/>
              </a:lnSpc>
            </a:pPr>
            <a:r>
              <a:rPr lang="sl-SI" sz="2000" dirty="0" smtClean="0"/>
              <a:t>- svobodo polaganja podmorskih kablov in cevovodov in</a:t>
            </a:r>
          </a:p>
          <a:p>
            <a:pPr>
              <a:lnSpc>
                <a:spcPct val="80000"/>
              </a:lnSpc>
            </a:pPr>
            <a:r>
              <a:rPr lang="sl-SI" sz="2000" dirty="0" smtClean="0"/>
              <a:t>- svobodo preleta.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1243</TotalTime>
  <Words>14009</Words>
  <Application>Microsoft Office PowerPoint</Application>
  <PresentationFormat>Diaprojekcija na zaslonu (4:3)</PresentationFormat>
  <Paragraphs>550</Paragraphs>
  <Slides>150</Slides>
  <Notes>0</Notes>
  <HiddenSlides>0</HiddenSlides>
  <MMClips>0</MMClips>
  <ScaleCrop>false</ScaleCrop>
  <HeadingPairs>
    <vt:vector size="4" baseType="variant">
      <vt:variant>
        <vt:lpstr>Tema</vt:lpstr>
      </vt:variant>
      <vt:variant>
        <vt:i4>1</vt:i4>
      </vt:variant>
      <vt:variant>
        <vt:lpstr>Naslovi diapozitivov</vt:lpstr>
      </vt:variant>
      <vt:variant>
        <vt:i4>150</vt:i4>
      </vt:variant>
    </vt:vector>
  </HeadingPairs>
  <TitlesOfParts>
    <vt:vector size="151" baseType="lpstr">
      <vt:lpstr>Officeova tema</vt:lpstr>
      <vt:lpstr>Prof. dr. Mirjam Škrk PRAVO MORJA, POMORSKO MEDNARODNO PRAVO, LAW OF THE SEA (angl.), DROIT DE LA MER (franc.), PRAVO MORA (hrv.)</vt:lpstr>
      <vt:lpstr>Diapozitiv 2</vt:lpstr>
      <vt:lpstr>PRAVO MORJA – definicija:</vt:lpstr>
      <vt:lpstr>Diapozitiv 4</vt:lpstr>
      <vt:lpstr>Diapozitiv 5</vt:lpstr>
      <vt:lpstr>Diapozitiv 6</vt:lpstr>
      <vt:lpstr>ZGODOVINSKI RAZVOJ  </vt:lpstr>
      <vt:lpstr>KODIFIKACIJA PRAVA MORJA </vt:lpstr>
      <vt:lpstr>Diapozitiv 9</vt:lpstr>
      <vt:lpstr>UNCLOS I (UN CONFERENCE ON THE LAW OF THE SEA) </vt:lpstr>
      <vt:lpstr>Diapozitiv 11</vt:lpstr>
      <vt:lpstr>UNCLOS II </vt:lpstr>
      <vt:lpstr>Diapozitiv 13</vt:lpstr>
      <vt:lpstr>TRETJA KONFERENCA ZN ZA POMORSKO MEDNARODNO PRAVO UNCLOS III </vt:lpstr>
      <vt:lpstr>Deklaracija načel za morsko dno</vt:lpstr>
      <vt:lpstr>POTEK IN ZNAČILNOSTI UNCLOS III</vt:lpstr>
      <vt:lpstr>VSEBINA KONVENCIJE ZN O POMORSKEM MEDNARODNEM PRAVU </vt:lpstr>
      <vt:lpstr>Diapozitiv 18</vt:lpstr>
      <vt:lpstr>ZAKLJUČEK POGAJANJ – PODPISOVANJE KONVENCIJE</vt:lpstr>
      <vt:lpstr>Diapozitiv 20</vt:lpstr>
      <vt:lpstr>POTEK PODPISOVANJA IN DEPOZITAR</vt:lpstr>
      <vt:lpstr>Diapozitiv 22</vt:lpstr>
      <vt:lpstr>Diapozitiv 23</vt:lpstr>
      <vt:lpstr>Diapozitiv 24</vt:lpstr>
      <vt:lpstr>VLOGA IN POMEN PRIPRAVLJALNE KOMISIJE</vt:lpstr>
      <vt:lpstr>Diapozitiv 26</vt:lpstr>
      <vt:lpstr>REDAKCIJSKI ODBOR</vt:lpstr>
      <vt:lpstr>Diapozitiv 28</vt:lpstr>
      <vt:lpstr>Diapozitiv 29</vt:lpstr>
      <vt:lpstr>ZAČETEK VELJAVNOSTI KONVENCIJE</vt:lpstr>
      <vt:lpstr>IMPLEMENTACIJSKI SPORAZUM S 28. JULIJA 1994</vt:lpstr>
      <vt:lpstr>STANJE KONVENCIJE – 14.  OKTOBER 2014</vt:lpstr>
      <vt:lpstr>«PAKET PRAVA MORJA« - TRIJE INSTRUMENTI</vt:lpstr>
      <vt:lpstr>STANJE SLOVENIJE</vt:lpstr>
      <vt:lpstr>DRŽAVE IN NJIHOV GEOGRAFSKI POLOŽAJ</vt:lpstr>
      <vt:lpstr>VIRI PRAVA MORJA</vt:lpstr>
      <vt:lpstr>MEDNARODNOPRAVNI REŽIM MORSKEGA PROSTORA</vt:lpstr>
      <vt:lpstr>Diapozitiv 38</vt:lpstr>
      <vt:lpstr>DRŽAVNA SUVERENOST NA MORJU (2/1 člen UNCLOS konvencije):</vt:lpstr>
      <vt:lpstr>POJEM TEMELJNE ČRTE</vt:lpstr>
      <vt:lpstr>Diapozitiv 41</vt:lpstr>
      <vt:lpstr>NOTRANJE MORSKE VODE</vt:lpstr>
      <vt:lpstr>ZALIVI (člen 10 UNCLOS K.)</vt:lpstr>
      <vt:lpstr>USTJA REK (9. ČLEN UNCLOS K.)</vt:lpstr>
      <vt:lpstr>Diapozitiv 45</vt:lpstr>
      <vt:lpstr>SISTEM RAVNIH TČ (7. člen UNCLOS)</vt:lpstr>
      <vt:lpstr>TERITORIALNO MORJE</vt:lpstr>
      <vt:lpstr>REŽIM OTOKOV (ČLEN121)</vt:lpstr>
      <vt:lpstr>Diapozitiv 49</vt:lpstr>
      <vt:lpstr>NEŠKODLJIV PREHOD</vt:lpstr>
      <vt:lpstr>Diapozitiv 51</vt:lpstr>
      <vt:lpstr>Diapozitiv 52</vt:lpstr>
      <vt:lpstr>Diapozitiv 53</vt:lpstr>
      <vt:lpstr>Pomorske poti in sheme ločene plovbe (čl. 22)</vt:lpstr>
      <vt:lpstr>Diapozitiv 55</vt:lpstr>
      <vt:lpstr>Diapozitiv 56</vt:lpstr>
      <vt:lpstr>Diapozitiv 57</vt:lpstr>
      <vt:lpstr>PRAVILA, KI VELJAJO ZA TRGOVSKE LADJE IN DRŽAVNE LADJE, KI SE UPORABLJAJO ZA GOSPODARSKE NAMENE</vt:lpstr>
      <vt:lpstr>Diapozitiv 59</vt:lpstr>
      <vt:lpstr>Civilna jurisdikcija v pogledu tujih ladij (čl. 28)</vt:lpstr>
      <vt:lpstr>PRAVILA, KI VELJAJO ZA VOJAŠKE LADJE IN DRUGE DRŽAVNE LADJE, KI SE UPORABLJAJO V NEGOSPODARSKE NAMENE </vt:lpstr>
      <vt:lpstr>RAZMEJITEV TM MED DVEMA SOSEDNJIMA ALI NASPROTI SI LEŽEČIMA DRŽAVAMA Čl. 15 Konvencije (12 ŽKTMZP):</vt:lpstr>
      <vt:lpstr>Poskus razmejitve sui generis</vt:lpstr>
      <vt:lpstr>ZUNANJI PAS </vt:lpstr>
      <vt:lpstr>ARHIPELAŠKE DRŽAVE </vt:lpstr>
      <vt:lpstr>Diapozitiv 66</vt:lpstr>
      <vt:lpstr>Diapozitiv 67</vt:lpstr>
      <vt:lpstr>OŽINE, NAMENJENE MEDNARODNI PLOVBI</vt:lpstr>
      <vt:lpstr>Diapozitiv 69</vt:lpstr>
      <vt:lpstr>Diapozitiv 70</vt:lpstr>
      <vt:lpstr>REŽIM MORSKIH OŽIN PO KONVENCIJI 1982 </vt:lpstr>
      <vt:lpstr>Diapozitiv 72</vt:lpstr>
      <vt:lpstr>Diapozitiv 73</vt:lpstr>
      <vt:lpstr>Diapozitiv 74</vt:lpstr>
      <vt:lpstr>Diapozitiv 75</vt:lpstr>
      <vt:lpstr>OŽINE</vt:lpstr>
      <vt:lpstr>Diapozitiv 77</vt:lpstr>
      <vt:lpstr>Diapozitiv 78</vt:lpstr>
      <vt:lpstr>Diapozitiv 79</vt:lpstr>
      <vt:lpstr>IZKLJUČNA EKONOMSKA CONA</vt:lpstr>
      <vt:lpstr>VSEBINA PRAVIC OBALNE DRŽAVE V IEC</vt:lpstr>
      <vt:lpstr>IEC IN TRETJE DRŽAVE</vt:lpstr>
      <vt:lpstr>Položaj umetnih otokov, instalacij in naprav</vt:lpstr>
      <vt:lpstr>Diapozitiv 84</vt:lpstr>
      <vt:lpstr>Diapozitiv 85</vt:lpstr>
      <vt:lpstr>Diapozitiv 86</vt:lpstr>
      <vt:lpstr>RAZMEJITEV IEC </vt:lpstr>
      <vt:lpstr>Diapozitiv 88</vt:lpstr>
      <vt:lpstr>EPIKONTINENTALNI PAS </vt:lpstr>
      <vt:lpstr>Ureditev po ŽKEP 1958</vt:lpstr>
      <vt:lpstr>Diapozitiv 91</vt:lpstr>
      <vt:lpstr>Diapozitiv 92</vt:lpstr>
      <vt:lpstr>Diapozitiv 93</vt:lpstr>
      <vt:lpstr>EPIKONTINENTALNI PAS PO JAMAJŠKI K.</vt:lpstr>
      <vt:lpstr>Diapozitiv 95</vt:lpstr>
      <vt:lpstr>VSEBINA PRAVIC NA EP PO JAMAJŠKI K.</vt:lpstr>
      <vt:lpstr>Diapozitiv 97</vt:lpstr>
      <vt:lpstr>Diapozitiv 98</vt:lpstr>
      <vt:lpstr>ODPRTO MORJE (VII. POGLAVJE LOS KONVENCIJE)</vt:lpstr>
      <vt:lpstr>Diapozitiv 100</vt:lpstr>
      <vt:lpstr>PRAVILO DRŽAVE LADJINE ZASTAVE</vt:lpstr>
      <vt:lpstr>IZJEME OD PRAVILA DRŽAVE LADJINE ZASTAVE (DOLOČENE SO TAKSATIVNO!)</vt:lpstr>
      <vt:lpstr>Diapozitiv 103</vt:lpstr>
      <vt:lpstr>PREGANJANJE PIRATOV</vt:lpstr>
      <vt:lpstr>UGRABITEV LADJE</vt:lpstr>
      <vt:lpstr>DRUGE IZJEME PO JAMAJŠKI KONVENCIJI</vt:lpstr>
      <vt:lpstr>PRAVICA DO PREGONA</vt:lpstr>
      <vt:lpstr>DRUGE DOLŽNOSTI</vt:lpstr>
      <vt:lpstr>DOSTOP DO MORJA DRŽAV BREZ IZHODA NA MORJE </vt:lpstr>
      <vt:lpstr>UREDITEV PO JAMAJŠKI KONVENCIJI</vt:lpstr>
      <vt:lpstr>Diapozitiv 111</vt:lpstr>
      <vt:lpstr>OM in MIROLJUBNOST</vt:lpstr>
      <vt:lpstr>MEDNARODNA CONA (XI. POGLAVJE JAMAJŠKE KONVENCIJE) </vt:lpstr>
      <vt:lpstr>Diapozitiv 114</vt:lpstr>
      <vt:lpstr>SKUPNA DEDIŠČINA ČLOVEŠTVA</vt:lpstr>
      <vt:lpstr>POMEN IN VSEBINA SKUPNE DEDIŠČINE ČLOVEŠTVA</vt:lpstr>
      <vt:lpstr>INTERNACIONALIZACIJA IN MEDNARODNI REŽIM</vt:lpstr>
      <vt:lpstr>Diapozitiv 118</vt:lpstr>
      <vt:lpstr>SEDEŽ IN ORGANI ISBA</vt:lpstr>
      <vt:lpstr>Diapozitiv 120</vt:lpstr>
      <vt:lpstr>Diapozitiv 121</vt:lpstr>
      <vt:lpstr>Diapozitiv 122</vt:lpstr>
      <vt:lpstr>PREHODNI REŽIM</vt:lpstr>
      <vt:lpstr>Diapozitiv 124</vt:lpstr>
      <vt:lpstr>OD KONVENCIJE DO IZVEDBENEGA (IMPLEMENTACIJSKEGA) SPORAZUMA</vt:lpstr>
      <vt:lpstr>ALTERNATIVA XI. POGLAVJU – MINI KONVENCIJA</vt:lpstr>
      <vt:lpstr>PRIPRAVE NA SPREJEM IMPLEMENTACIJSKEGA SPORAZUMA</vt:lpstr>
      <vt:lpstr>SPORAZUM, KI UREJA IZVEDBO XI. POGLAVJA KONVENCIJE ZN O POMORSKEM MEDNARODNEM PRAVU Z 10. 12. 1982 (IMPLEMENTACIJSKI ALI IZVEDBENI SPORAZUM)</vt:lpstr>
      <vt:lpstr>BISTVO VSEBINSKIH SPREMEMB PO PRILOGI</vt:lpstr>
      <vt:lpstr>Diapozitiv 130</vt:lpstr>
      <vt:lpstr>OSTALA RELEVANTNA POGLAVJA KONVENCIJE</vt:lpstr>
      <vt:lpstr>REŠEVANJE SPOROV (XV. POGLAVJE KONVENCIJE)</vt:lpstr>
      <vt:lpstr>OBVEZNI POSTOPKI, KI IMAJO ZA POSLEDICO PRAVNO OBVEZUJOČE REŠITVE (Odd. 2)</vt:lpstr>
      <vt:lpstr>IZBIRA POSTOPKA</vt:lpstr>
      <vt:lpstr>PRILOGA VII, ARBITRAŽA</vt:lpstr>
      <vt:lpstr>OMEJITVE IN IZJEME ZA UPORABO POSTOPKOV</vt:lpstr>
      <vt:lpstr>KAJ OSTANE NA VOLJO, ČE DRŽAVA IZKORISTI VSE FAKULTATIVNE MOŽNOSTI IZKLJUČITVE DOLOČENIH VRST SPOROV PO ČL. 297 IN 298?</vt:lpstr>
      <vt:lpstr>IZJAVA SLOVENIJE NA TEMELJU 287. ČLENA KONVENCIJE</vt:lpstr>
      <vt:lpstr>Diapozitiv 139</vt:lpstr>
      <vt:lpstr>Diapozitiv 140</vt:lpstr>
      <vt:lpstr>DRUGI POSTOPKI PO KONVENCIJI</vt:lpstr>
      <vt:lpstr>MEDNARODNI TRIBUNAL ZA POMORSKO MEDNARODNO PRAVO</vt:lpstr>
      <vt:lpstr>PRISTOJNOST</vt:lpstr>
      <vt:lpstr>POSTOPEK</vt:lpstr>
      <vt:lpstr>Seznam sodnikov</vt:lpstr>
      <vt:lpstr>Sodniki </vt:lpstr>
      <vt:lpstr>SEZNAM ZADEV PRED TRIBUNALOM!</vt:lpstr>
      <vt:lpstr>Diapozitiv 148</vt:lpstr>
      <vt:lpstr>Diapozitiv 149</vt:lpstr>
      <vt:lpstr>Diapozitiv 150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PRAVO MORJA POMORSKO MEDNARODNO PRAVO LAW OF THE SEA (angl.), DROIT DE LA MER (franc.), PRAVO MORA (hrv.)</dc:title>
  <dc:creator>Mirjam</dc:creator>
  <cp:lastModifiedBy>Mirjam</cp:lastModifiedBy>
  <cp:revision>165</cp:revision>
  <dcterms:created xsi:type="dcterms:W3CDTF">2010-02-03T08:55:29Z</dcterms:created>
  <dcterms:modified xsi:type="dcterms:W3CDTF">2016-05-17T09:30:03Z</dcterms:modified>
</cp:coreProperties>
</file>