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8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A6FD-56BA-4868-A998-5F63EFAFE2BD}" type="datetimeFigureOut">
              <a:rPr lang="sl-SI" smtClean="0"/>
              <a:pPr/>
              <a:t>22.4.2011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1283-3C32-4E74-9BD5-3DEE1CD07F7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A6FD-56BA-4868-A998-5F63EFAFE2BD}" type="datetimeFigureOut">
              <a:rPr lang="sl-SI" smtClean="0"/>
              <a:pPr/>
              <a:t>22.4.2011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1283-3C32-4E74-9BD5-3DEE1CD07F7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A6FD-56BA-4868-A998-5F63EFAFE2BD}" type="datetimeFigureOut">
              <a:rPr lang="sl-SI" smtClean="0"/>
              <a:pPr/>
              <a:t>22.4.2011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1283-3C32-4E74-9BD5-3DEE1CD07F7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A6FD-56BA-4868-A998-5F63EFAFE2BD}" type="datetimeFigureOut">
              <a:rPr lang="sl-SI" smtClean="0"/>
              <a:pPr/>
              <a:t>22.4.2011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1283-3C32-4E74-9BD5-3DEE1CD07F7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A6FD-56BA-4868-A998-5F63EFAFE2BD}" type="datetimeFigureOut">
              <a:rPr lang="sl-SI" smtClean="0"/>
              <a:pPr/>
              <a:t>22.4.2011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1283-3C32-4E74-9BD5-3DEE1CD07F7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A6FD-56BA-4868-A998-5F63EFAFE2BD}" type="datetimeFigureOut">
              <a:rPr lang="sl-SI" smtClean="0"/>
              <a:pPr/>
              <a:t>22.4.2011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1283-3C32-4E74-9BD5-3DEE1CD07F7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A6FD-56BA-4868-A998-5F63EFAFE2BD}" type="datetimeFigureOut">
              <a:rPr lang="sl-SI" smtClean="0"/>
              <a:pPr/>
              <a:t>22.4.2011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1283-3C32-4E74-9BD5-3DEE1CD07F7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A6FD-56BA-4868-A998-5F63EFAFE2BD}" type="datetimeFigureOut">
              <a:rPr lang="sl-SI" smtClean="0"/>
              <a:pPr/>
              <a:t>22.4.2011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1283-3C32-4E74-9BD5-3DEE1CD07F7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A6FD-56BA-4868-A998-5F63EFAFE2BD}" type="datetimeFigureOut">
              <a:rPr lang="sl-SI" smtClean="0"/>
              <a:pPr/>
              <a:t>22.4.2011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1283-3C32-4E74-9BD5-3DEE1CD07F7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A6FD-56BA-4868-A998-5F63EFAFE2BD}" type="datetimeFigureOut">
              <a:rPr lang="sl-SI" smtClean="0"/>
              <a:pPr/>
              <a:t>22.4.2011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1283-3C32-4E74-9BD5-3DEE1CD07F7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A6FD-56BA-4868-A998-5F63EFAFE2BD}" type="datetimeFigureOut">
              <a:rPr lang="sl-SI" smtClean="0"/>
              <a:pPr/>
              <a:t>22.4.2011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1283-3C32-4E74-9BD5-3DEE1CD07F7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7A6FD-56BA-4868-A998-5F63EFAFE2BD}" type="datetimeFigureOut">
              <a:rPr lang="sl-SI" smtClean="0"/>
              <a:pPr/>
              <a:t>22.4.2011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A1283-3C32-4E74-9BD5-3DEE1CD07F73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b="1" dirty="0"/>
              <a:t>P O M O R S K </a:t>
            </a:r>
            <a:r>
              <a:rPr lang="sl-SI" b="1"/>
              <a:t>I </a:t>
            </a:r>
            <a:r>
              <a:rPr lang="sl-SI" b="1" smtClean="0"/>
              <a:t>    Z </a:t>
            </a:r>
            <a:r>
              <a:rPr lang="sl-SI" b="1" dirty="0"/>
              <a:t>A K O N I K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l-SI" b="1" dirty="0"/>
              <a:t>uradno prečiščeno besedilo</a:t>
            </a:r>
            <a:endParaRPr lang="sl-SI" dirty="0"/>
          </a:p>
          <a:p>
            <a:r>
              <a:rPr lang="sl-SI" b="1" dirty="0"/>
              <a:t>(PZ-UPB2</a:t>
            </a:r>
            <a:r>
              <a:rPr lang="sl-SI" b="1" dirty="0" smtClean="0"/>
              <a:t>), Ur. l. RS, št. 120/06</a:t>
            </a:r>
            <a:endParaRPr lang="sl-SI" dirty="0"/>
          </a:p>
          <a:p>
            <a:r>
              <a:rPr lang="sl-SI" b="1" dirty="0"/>
              <a:t>PRVI DEL</a:t>
            </a:r>
            <a:endParaRPr lang="sl-SI" dirty="0"/>
          </a:p>
          <a:p>
            <a:r>
              <a:rPr lang="sl-SI" dirty="0"/>
              <a:t>I. poglavje </a:t>
            </a:r>
            <a:r>
              <a:rPr lang="en-US" dirty="0"/>
              <a:t>–</a:t>
            </a:r>
            <a:r>
              <a:rPr lang="sl-SI" dirty="0"/>
              <a:t> SPLOŠNE DOLOČBE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–</a:t>
            </a:r>
            <a:r>
              <a:rPr lang="sl-SI" dirty="0"/>
              <a:t> Direktiva Sveta 98/18/ES z dne 17. marca 1998 o</a:t>
            </a:r>
          </a:p>
          <a:p>
            <a:r>
              <a:rPr lang="sl-SI" dirty="0"/>
              <a:t>varnostnih predpisih in standardih za potniške ladje, s spremembami;</a:t>
            </a:r>
          </a:p>
          <a:p>
            <a:r>
              <a:rPr lang="en-US" dirty="0"/>
              <a:t>– </a:t>
            </a:r>
            <a:r>
              <a:rPr lang="sl-SI" dirty="0"/>
              <a:t>Direktiva Sveta 98/41/ES z dne 18. junija 1998 o registraciji</a:t>
            </a:r>
          </a:p>
          <a:p>
            <a:r>
              <a:rPr lang="sl-SI" dirty="0"/>
              <a:t>oseb, ki potujejo s potniškimi ladjami, ki plujejo v pristanišča</a:t>
            </a:r>
          </a:p>
          <a:p>
            <a:r>
              <a:rPr lang="sl-SI" dirty="0"/>
              <a:t>držav članic Skupnosti ali iz njih, s spremembami;</a:t>
            </a:r>
          </a:p>
          <a:p>
            <a:r>
              <a:rPr lang="en-US" dirty="0"/>
              <a:t>–</a:t>
            </a:r>
            <a:r>
              <a:rPr lang="sl-SI" dirty="0"/>
              <a:t> Direktiva Sveta 1999/35/ES z dne 29. aprila 1999 o</a:t>
            </a:r>
          </a:p>
          <a:p>
            <a:r>
              <a:rPr lang="sl-SI" dirty="0"/>
              <a:t>sistemu obveznih pregledov za varno izvajanje linijskih prevozov</a:t>
            </a:r>
          </a:p>
          <a:p>
            <a:r>
              <a:rPr lang="sl-SI" dirty="0"/>
              <a:t>z </a:t>
            </a:r>
            <a:r>
              <a:rPr lang="sl-SI" dirty="0" err="1"/>
              <a:t>ro</a:t>
            </a:r>
            <a:r>
              <a:rPr lang="sl-SI" dirty="0"/>
              <a:t>-</a:t>
            </a:r>
            <a:r>
              <a:rPr lang="sl-SI" dirty="0" err="1"/>
              <a:t>ro</a:t>
            </a:r>
            <a:r>
              <a:rPr lang="sl-SI" dirty="0"/>
              <a:t> trajekti in </a:t>
            </a:r>
            <a:r>
              <a:rPr lang="sl-SI" dirty="0" err="1"/>
              <a:t>visokohitrostnimi</a:t>
            </a:r>
            <a:r>
              <a:rPr lang="sl-SI" dirty="0"/>
              <a:t> potniškimi plovili, s</a:t>
            </a:r>
          </a:p>
          <a:p>
            <a:r>
              <a:rPr lang="sl-SI" dirty="0"/>
              <a:t>spremembami;</a:t>
            </a:r>
          </a:p>
          <a:p>
            <a:r>
              <a:rPr lang="en-US" dirty="0"/>
              <a:t>–</a:t>
            </a:r>
            <a:r>
              <a:rPr lang="sl-SI" dirty="0"/>
              <a:t> Direktiva 2001/96/ES Evropskega parlamenta in Sveta</a:t>
            </a:r>
          </a:p>
          <a:p>
            <a:r>
              <a:rPr lang="sl-SI" dirty="0"/>
              <a:t>z dne 4. decembra 2001 o določitvi usklajenih zahtev in</a:t>
            </a:r>
          </a:p>
          <a:p>
            <a:r>
              <a:rPr lang="sl-SI" dirty="0"/>
              <a:t>postopkov za varno nakladanje in razkladanje ladij za prevoz</a:t>
            </a:r>
          </a:p>
          <a:p>
            <a:r>
              <a:rPr lang="sl-SI" dirty="0"/>
              <a:t>razsutega tovora;</a:t>
            </a:r>
          </a:p>
          <a:p>
            <a:r>
              <a:rPr lang="en-US" dirty="0"/>
              <a:t>–</a:t>
            </a:r>
            <a:r>
              <a:rPr lang="sl-SI" dirty="0"/>
              <a:t> Direktiva Evropskega parlamenta in Sveta 2002/6/ES</a:t>
            </a:r>
          </a:p>
          <a:p>
            <a:r>
              <a:rPr lang="sl-SI" dirty="0"/>
              <a:t>z dne 18. februarja 2002 o formalnostih poročanja za ladje, ki</a:t>
            </a:r>
          </a:p>
          <a:p>
            <a:r>
              <a:rPr lang="sl-SI" dirty="0"/>
              <a:t>priplujejo v pristanišča držav članic Skupnosti in/ali izplujejo</a:t>
            </a:r>
          </a:p>
          <a:p>
            <a:r>
              <a:rPr lang="sl-SI" dirty="0"/>
              <a:t>iz njih, s spremembami;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–</a:t>
            </a:r>
            <a:r>
              <a:rPr lang="sl-SI" dirty="0"/>
              <a:t> Direktiva 2002/59/ES Evropskega parlamenta in Sveta</a:t>
            </a:r>
          </a:p>
          <a:p>
            <a:r>
              <a:rPr lang="sl-SI" dirty="0"/>
              <a:t>z dne 27. junija 2002 o vzpostavitvi sistema spremljanja</a:t>
            </a:r>
          </a:p>
          <a:p>
            <a:r>
              <a:rPr lang="sl-SI" dirty="0"/>
              <a:t>in obveščanja za ladijski promet ter o razveljavitvi Direktive</a:t>
            </a:r>
          </a:p>
          <a:p>
            <a:r>
              <a:rPr lang="sl-SI" dirty="0"/>
              <a:t>Sveta 93/75/EGS, s spremembami;</a:t>
            </a:r>
          </a:p>
          <a:p>
            <a:r>
              <a:rPr lang="en-US" dirty="0"/>
              <a:t>–</a:t>
            </a:r>
            <a:r>
              <a:rPr lang="sl-SI" dirty="0"/>
              <a:t> Direktiva 2003/25/ES Evropskega parlamenta in Sveta</a:t>
            </a:r>
          </a:p>
          <a:p>
            <a:r>
              <a:rPr lang="sl-SI" dirty="0"/>
              <a:t>z dne 14. aprila 2003 o posebnih zahtevah glede stabilnosti</a:t>
            </a:r>
          </a:p>
          <a:p>
            <a:r>
              <a:rPr lang="sl-SI" dirty="0" err="1"/>
              <a:t>ro</a:t>
            </a:r>
            <a:r>
              <a:rPr lang="sl-SI" dirty="0"/>
              <a:t>-</a:t>
            </a:r>
            <a:r>
              <a:rPr lang="sl-SI" dirty="0" err="1"/>
              <a:t>ro</a:t>
            </a:r>
            <a:r>
              <a:rPr lang="sl-SI" dirty="0"/>
              <a:t> potniških ladij, s spremembami in</a:t>
            </a:r>
          </a:p>
          <a:p>
            <a:r>
              <a:rPr lang="en-US" dirty="0"/>
              <a:t>–</a:t>
            </a:r>
            <a:r>
              <a:rPr lang="sl-SI" dirty="0"/>
              <a:t> Direktiva Evropskega parlamenta in Sveta 2005/35/ES</a:t>
            </a:r>
          </a:p>
          <a:p>
            <a:r>
              <a:rPr lang="sl-SI" dirty="0"/>
              <a:t>z dne 7. septembra 2005 o onesnaževanju morja z ladij in</a:t>
            </a:r>
          </a:p>
          <a:p>
            <a:r>
              <a:rPr lang="sl-SI" dirty="0"/>
              <a:t>uvedbi kazni za kršitve.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sl-SI" sz="3100" dirty="0" smtClean="0"/>
              <a:t/>
            </a:r>
            <a:br>
              <a:rPr lang="sl-SI" sz="3100" dirty="0" smtClean="0"/>
            </a:br>
            <a:r>
              <a:rPr lang="sl-SI" sz="3100" dirty="0"/>
              <a:t/>
            </a:r>
            <a:br>
              <a:rPr lang="sl-SI" sz="3100" dirty="0"/>
            </a:br>
            <a:r>
              <a:rPr lang="sl-SI" sz="3100" dirty="0" smtClean="0"/>
              <a:t/>
            </a:r>
            <a:br>
              <a:rPr lang="sl-SI" sz="3100" dirty="0" smtClean="0"/>
            </a:br>
            <a:r>
              <a:rPr lang="sl-SI" sz="3100" dirty="0"/>
              <a:t/>
            </a:r>
            <a:br>
              <a:rPr lang="sl-SI" sz="3100" dirty="0"/>
            </a:br>
            <a:r>
              <a:rPr lang="sl-SI" sz="3100" dirty="0" smtClean="0"/>
              <a:t>II</a:t>
            </a:r>
            <a:r>
              <a:rPr lang="sl-SI" sz="3100" dirty="0"/>
              <a:t>. poglavje </a:t>
            </a:r>
            <a:r>
              <a:rPr lang="en-US" sz="3100" dirty="0"/>
              <a:t>–</a:t>
            </a:r>
            <a:r>
              <a:rPr lang="sl-SI" sz="3100" dirty="0"/>
              <a:t> SUVERENOST REPUBLIKE SLOVENIJE</a:t>
            </a:r>
            <a:br>
              <a:rPr lang="sl-SI" sz="3100" dirty="0"/>
            </a:br>
            <a:r>
              <a:rPr lang="sl-SI" sz="3100" dirty="0"/>
              <a:t>4. člen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l-SI" dirty="0"/>
              <a:t>Suverenost Republike Slovenije na morju se razteza</a:t>
            </a:r>
          </a:p>
          <a:p>
            <a:r>
              <a:rPr lang="sl-SI" dirty="0"/>
              <a:t>prek njenega kopnega območja in njenih notranjih morskih</a:t>
            </a:r>
          </a:p>
          <a:p>
            <a:r>
              <a:rPr lang="sl-SI" dirty="0"/>
              <a:t>voda na teritorialno morje Republike Slovenije, na zračni</a:t>
            </a:r>
          </a:p>
          <a:p>
            <a:r>
              <a:rPr lang="sl-SI" dirty="0"/>
              <a:t>prostor nad njim, kakor tudi na morsko dno in podzemlje</a:t>
            </a:r>
          </a:p>
          <a:p>
            <a:r>
              <a:rPr lang="sl-SI" dirty="0"/>
              <a:t>tega morja.</a:t>
            </a:r>
          </a:p>
          <a:p>
            <a:r>
              <a:rPr lang="sl-SI" dirty="0"/>
              <a:t>Republika Slovenija lahko izvršuje svoje suverene pravice,</a:t>
            </a:r>
          </a:p>
          <a:p>
            <a:r>
              <a:rPr lang="sl-SI" dirty="0"/>
              <a:t>jurisdikcijo in nadzor nad morsko površino, morskim</a:t>
            </a:r>
          </a:p>
          <a:p>
            <a:r>
              <a:rPr lang="sl-SI" dirty="0"/>
              <a:t>vodnim stebrom, morskim dnom in morskim podzemljem</a:t>
            </a:r>
          </a:p>
          <a:p>
            <a:r>
              <a:rPr lang="sl-SI" dirty="0"/>
              <a:t>onkraj meja državne suverenosti v skladu z mednarodnim</a:t>
            </a:r>
          </a:p>
          <a:p>
            <a:r>
              <a:rPr lang="sl-SI" dirty="0"/>
              <a:t>pravom.</a:t>
            </a:r>
          </a:p>
          <a:p>
            <a:r>
              <a:rPr lang="sl-SI" dirty="0"/>
              <a:t>Republika Slovenija skrbi za varstvo svojih notranjih</a:t>
            </a:r>
          </a:p>
          <a:p>
            <a:r>
              <a:rPr lang="sl-SI" dirty="0"/>
              <a:t>morskih voda in teritorialnega morja pred onesnaženjem ter</a:t>
            </a:r>
          </a:p>
          <a:p>
            <a:r>
              <a:rPr lang="sl-SI" dirty="0"/>
              <a:t>ohranja in pospešuje izboljšanje morskega okolja.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5.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Notranje morske vode Republike Slovenije </a:t>
            </a:r>
            <a:r>
              <a:rPr lang="sl-SI" dirty="0" smtClean="0"/>
              <a:t>obsegajo vsa </a:t>
            </a:r>
            <a:r>
              <a:rPr lang="sl-SI" dirty="0"/>
              <a:t>pristanišča, zalive ter sidrišče koprskega pristanišča</a:t>
            </a:r>
            <a:r>
              <a:rPr lang="sl-SI" dirty="0" smtClean="0"/>
              <a:t>, ki </a:t>
            </a:r>
            <a:r>
              <a:rPr lang="sl-SI" dirty="0"/>
              <a:t>ga omejuje poldnevnik 13</a:t>
            </a:r>
            <a:r>
              <a:rPr lang="en-US" dirty="0"/>
              <a:t>°</a:t>
            </a:r>
            <a:r>
              <a:rPr lang="sl-SI" dirty="0"/>
              <a:t> 40' vzhodno in vzporednik</a:t>
            </a:r>
          </a:p>
          <a:p>
            <a:r>
              <a:rPr lang="sl-SI" dirty="0"/>
              <a:t>45</a:t>
            </a:r>
            <a:r>
              <a:rPr lang="en-US" dirty="0"/>
              <a:t>°</a:t>
            </a:r>
            <a:r>
              <a:rPr lang="sl-SI" dirty="0"/>
              <a:t> 35' severno.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6.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l-SI" dirty="0"/>
              <a:t>Tuja trgovska ladja in tuja potniška ladja, sme vpluti v</a:t>
            </a:r>
          </a:p>
          <a:p>
            <a:r>
              <a:rPr lang="sl-SI" dirty="0"/>
              <a:t>notranje morske vode Republike Slovenije zaradi </a:t>
            </a:r>
            <a:r>
              <a:rPr lang="sl-SI" dirty="0" err="1"/>
              <a:t>vplovitve</a:t>
            </a:r>
            <a:r>
              <a:rPr lang="sl-SI" dirty="0"/>
              <a:t> v</a:t>
            </a:r>
          </a:p>
          <a:p>
            <a:r>
              <a:rPr lang="sl-SI" dirty="0"/>
              <a:t>pristanišče Republike Slovenije, namenjeno za mednarodni</a:t>
            </a:r>
          </a:p>
          <a:p>
            <a:r>
              <a:rPr lang="sl-SI" dirty="0"/>
              <a:t>pomorski promet, tuja ladja, namenjena za šport in razvedrilo</a:t>
            </a:r>
          </a:p>
          <a:p>
            <a:r>
              <a:rPr lang="sl-SI" dirty="0"/>
              <a:t>ali čoln pa tudi v druga pristanišča v skladu s predpisi, ki</a:t>
            </a:r>
          </a:p>
          <a:p>
            <a:r>
              <a:rPr lang="sl-SI" dirty="0"/>
              <a:t>urejajo pomorsko plovbo.</a:t>
            </a:r>
          </a:p>
          <a:p>
            <a:r>
              <a:rPr lang="sl-SI" dirty="0"/>
              <a:t>Tuja trgovska ladja sme pluti po notranjih morskih vodah</a:t>
            </a:r>
          </a:p>
          <a:p>
            <a:r>
              <a:rPr lang="sl-SI" dirty="0"/>
              <a:t>zaradi </a:t>
            </a:r>
            <a:r>
              <a:rPr lang="sl-SI" dirty="0" err="1"/>
              <a:t>vplovitve</a:t>
            </a:r>
            <a:r>
              <a:rPr lang="sl-SI" dirty="0"/>
              <a:t> v pristanišče oziroma </a:t>
            </a:r>
            <a:r>
              <a:rPr lang="sl-SI" dirty="0" err="1"/>
              <a:t>izplovitve</a:t>
            </a:r>
            <a:r>
              <a:rPr lang="sl-SI" dirty="0"/>
              <a:t> iz pristanišča</a:t>
            </a:r>
          </a:p>
          <a:p>
            <a:r>
              <a:rPr lang="sl-SI" dirty="0"/>
              <a:t>ter plovbe med pristanišči, odprtimi za mednarodni pomorski</a:t>
            </a:r>
          </a:p>
          <a:p>
            <a:r>
              <a:rPr lang="sl-SI" dirty="0"/>
              <a:t>promet, po najkrajši običajni poti.</a:t>
            </a:r>
          </a:p>
          <a:p>
            <a:r>
              <a:rPr lang="sl-SI" dirty="0"/>
              <a:t>Minister, pristojen za pomorstvo (v nadaljevanju: minister),</a:t>
            </a:r>
          </a:p>
          <a:p>
            <a:r>
              <a:rPr lang="sl-SI" dirty="0"/>
              <a:t>določi za ladje iz prejšnjega odstavka drug način plovbe</a:t>
            </a:r>
          </a:p>
          <a:p>
            <a:r>
              <a:rPr lang="sl-SI" dirty="0"/>
              <a:t>po notranjih morskih vodah, če to zahtevajo interesi obrambe</a:t>
            </a:r>
          </a:p>
          <a:p>
            <a:r>
              <a:rPr lang="sl-SI" dirty="0"/>
              <a:t>države ali varnost plovbe.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7.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Prevoz blaga in potnikov iz enega slovenskega </a:t>
            </a:r>
            <a:r>
              <a:rPr lang="sl-SI" dirty="0" smtClean="0"/>
              <a:t>pristanišča v </a:t>
            </a:r>
            <a:r>
              <a:rPr lang="sl-SI" dirty="0"/>
              <a:t>drugega (kabotažo) opravljajo domače osebe prosto</a:t>
            </a:r>
            <a:r>
              <a:rPr lang="sl-SI" dirty="0" smtClean="0"/>
              <a:t>, tuje </a:t>
            </a:r>
            <a:r>
              <a:rPr lang="sl-SI" dirty="0"/>
              <a:t>osebe pa pod pogojem vzajemnosti.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8.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/>
              <a:t>Tuji vojaški ladji, tuji javni ladji, tuji jedrski ladji, tuji </a:t>
            </a:r>
            <a:r>
              <a:rPr lang="sl-SI" dirty="0" smtClean="0"/>
              <a:t>ribiški ladji </a:t>
            </a:r>
            <a:r>
              <a:rPr lang="sl-SI" dirty="0"/>
              <a:t>in tuji znanstveno raziskovalni ladji je prepovedan </a:t>
            </a:r>
            <a:r>
              <a:rPr lang="sl-SI" dirty="0" smtClean="0"/>
              <a:t>prehod skozi </a:t>
            </a:r>
            <a:r>
              <a:rPr lang="sl-SI" dirty="0"/>
              <a:t>notranje morske vode Republike Slovenije.</a:t>
            </a:r>
          </a:p>
          <a:p>
            <a:r>
              <a:rPr lang="sl-SI" dirty="0"/>
              <a:t>Tuja vojaška ladja, tuja javna ladja, tuja vojaška </a:t>
            </a:r>
            <a:r>
              <a:rPr lang="sl-SI" dirty="0" smtClean="0"/>
              <a:t>jedrska ladja</a:t>
            </a:r>
            <a:r>
              <a:rPr lang="sl-SI" dirty="0"/>
              <a:t>, tuja vojaška ladja z jedrskim orožjem, tuja ribiška </a:t>
            </a:r>
            <a:r>
              <a:rPr lang="sl-SI" dirty="0" smtClean="0"/>
              <a:t>ladja oziroma </a:t>
            </a:r>
            <a:r>
              <a:rPr lang="sl-SI" dirty="0"/>
              <a:t>tuja znanstvenoraziskovalna ladja sme vpluti v </a:t>
            </a:r>
            <a:r>
              <a:rPr lang="sl-SI" dirty="0" smtClean="0"/>
              <a:t>notranje morske </a:t>
            </a:r>
            <a:r>
              <a:rPr lang="sl-SI" dirty="0"/>
              <a:t>vode Republike Slovenije z namenom, da </a:t>
            </a:r>
            <a:r>
              <a:rPr lang="sl-SI" dirty="0" smtClean="0"/>
              <a:t>se tu </a:t>
            </a:r>
            <a:r>
              <a:rPr lang="sl-SI" dirty="0"/>
              <a:t>mudi, če dobi za to prej dovoljenje, ki ga izda: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l-SI" dirty="0"/>
              <a:t>1. za tujo vojaško ladjo, tujo vojaško jedrsko ladjo in</a:t>
            </a:r>
          </a:p>
          <a:p>
            <a:r>
              <a:rPr lang="sl-SI" dirty="0"/>
              <a:t>tujo vojaško ladjo z jedrskim orožjem </a:t>
            </a:r>
            <a:r>
              <a:rPr lang="en-US" dirty="0"/>
              <a:t>–</a:t>
            </a:r>
            <a:r>
              <a:rPr lang="sl-SI" dirty="0"/>
              <a:t> minister, </a:t>
            </a:r>
            <a:r>
              <a:rPr lang="sl-SI" dirty="0" smtClean="0"/>
              <a:t>pristojen za </a:t>
            </a:r>
            <a:r>
              <a:rPr lang="sl-SI" dirty="0"/>
              <a:t>obrambo;</a:t>
            </a:r>
          </a:p>
          <a:p>
            <a:r>
              <a:rPr lang="sl-SI" dirty="0"/>
              <a:t>2. za tujo javno ladjo in tujo znanstvenoraziskovalno</a:t>
            </a:r>
          </a:p>
          <a:p>
            <a:r>
              <a:rPr lang="sl-SI" dirty="0"/>
              <a:t>ladjo </a:t>
            </a:r>
            <a:r>
              <a:rPr lang="en-US" dirty="0"/>
              <a:t>–</a:t>
            </a:r>
            <a:r>
              <a:rPr lang="sl-SI" dirty="0"/>
              <a:t> minister, pristojen za notranje zadeve;</a:t>
            </a:r>
          </a:p>
          <a:p>
            <a:r>
              <a:rPr lang="sl-SI" dirty="0"/>
              <a:t>3. za tujo ribiško ladjo </a:t>
            </a:r>
            <a:r>
              <a:rPr lang="en-US" dirty="0"/>
              <a:t>–</a:t>
            </a:r>
            <a:r>
              <a:rPr lang="sl-SI" dirty="0"/>
              <a:t> minister, pristojen za ribolov.</a:t>
            </a:r>
          </a:p>
          <a:p>
            <a:r>
              <a:rPr lang="sl-SI" dirty="0"/>
              <a:t>Obisk oziroma </a:t>
            </a:r>
            <a:r>
              <a:rPr lang="sl-SI" dirty="0" err="1"/>
              <a:t>muditev</a:t>
            </a:r>
            <a:r>
              <a:rPr lang="sl-SI" dirty="0"/>
              <a:t> v notranjih morskih vodah </a:t>
            </a:r>
            <a:r>
              <a:rPr lang="sl-SI" dirty="0" smtClean="0"/>
              <a:t>Republike Slovenije </a:t>
            </a:r>
            <a:r>
              <a:rPr lang="sl-SI" dirty="0"/>
              <a:t>se ne sme dovoliti tuji vojaški ladji, ki s </a:t>
            </a:r>
            <a:r>
              <a:rPr lang="sl-SI" dirty="0" smtClean="0"/>
              <a:t>svojim obiskom </a:t>
            </a:r>
            <a:r>
              <a:rPr lang="sl-SI" dirty="0"/>
              <a:t>ogroža varnost Republike Slovenije.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l-SI" dirty="0"/>
              <a:t>Tuja znanstvenoraziskovalna ladja sme vpluti v notranje</a:t>
            </a:r>
          </a:p>
          <a:p>
            <a:r>
              <a:rPr lang="sl-SI" dirty="0"/>
              <a:t>morske vode Republike Slovenije zaradi </a:t>
            </a:r>
            <a:r>
              <a:rPr lang="sl-SI" dirty="0" err="1"/>
              <a:t>vplovitve</a:t>
            </a:r>
            <a:r>
              <a:rPr lang="sl-SI" dirty="0"/>
              <a:t> v</a:t>
            </a:r>
          </a:p>
          <a:p>
            <a:r>
              <a:rPr lang="sl-SI" dirty="0"/>
              <a:t>pristanišče Republike Slovenije, namenjeno za mednarodni</a:t>
            </a:r>
          </a:p>
          <a:p>
            <a:r>
              <a:rPr lang="sl-SI" dirty="0"/>
              <a:t>pomorski promet brez predhodnega dovoljenja iz 2. točke</a:t>
            </a:r>
          </a:p>
          <a:p>
            <a:r>
              <a:rPr lang="sl-SI" dirty="0"/>
              <a:t>drugega odstavka tega člena ob pogoju vzajemnosti ali če</a:t>
            </a:r>
          </a:p>
          <a:p>
            <a:r>
              <a:rPr lang="sl-SI" dirty="0"/>
              <a:t>gre za znanstvenoraziskovalno ladjo, ki plove pod zastavo</a:t>
            </a:r>
          </a:p>
          <a:p>
            <a:r>
              <a:rPr lang="sl-SI" dirty="0"/>
              <a:t>mednarodne organizacije, katere članica je Republika</a:t>
            </a:r>
          </a:p>
          <a:p>
            <a:r>
              <a:rPr lang="sl-SI" dirty="0"/>
              <a:t>Slovenija.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9.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l-SI" dirty="0"/>
              <a:t>V notranje morske vode Republike Slovenije smejo</a:t>
            </a:r>
          </a:p>
          <a:p>
            <a:r>
              <a:rPr lang="sl-SI" dirty="0"/>
              <a:t>hkrati pripluti na obisk največ tri vojaške ladje iste državne</a:t>
            </a:r>
          </a:p>
          <a:p>
            <a:r>
              <a:rPr lang="sl-SI" dirty="0"/>
              <a:t>pripadnosti.</a:t>
            </a:r>
          </a:p>
          <a:p>
            <a:r>
              <a:rPr lang="sl-SI" dirty="0"/>
              <a:t>Obisk tuje vojaške ladje v notranjih morskih vodah Republike</a:t>
            </a:r>
          </a:p>
          <a:p>
            <a:r>
              <a:rPr lang="sl-SI" dirty="0"/>
              <a:t>Slovenije ne sme trajati dlje kot deset dni.</a:t>
            </a:r>
          </a:p>
          <a:p>
            <a:r>
              <a:rPr lang="sl-SI" dirty="0"/>
              <a:t>Slovensko pristanišče, namenjeno za obisk tuje vojaške</a:t>
            </a:r>
          </a:p>
          <a:p>
            <a:r>
              <a:rPr lang="sl-SI" dirty="0"/>
              <a:t>ladje ali sestava vojaških ladij, je pristanišče Koper, ki je namenjeno</a:t>
            </a:r>
          </a:p>
          <a:p>
            <a:r>
              <a:rPr lang="sl-SI" dirty="0"/>
              <a:t>za mednarodni javni promet.</a:t>
            </a:r>
          </a:p>
          <a:p>
            <a:r>
              <a:rPr lang="sl-SI" dirty="0"/>
              <a:t>Ne glede na prvi in drugi odstavek tega člena sme</a:t>
            </a:r>
          </a:p>
          <a:p>
            <a:r>
              <a:rPr lang="sl-SI" dirty="0"/>
              <a:t>Vlada Republike Slovenije (v nadaljnjem besedilu: vlada) v</a:t>
            </a:r>
          </a:p>
          <a:p>
            <a:r>
              <a:rPr lang="sl-SI" dirty="0"/>
              <a:t>posameznih primerih, če to zahtevajo posebni interesi Republike</a:t>
            </a:r>
          </a:p>
          <a:p>
            <a:r>
              <a:rPr lang="sl-SI" dirty="0"/>
              <a:t>Slovenije, dovoliti obisk tuje vojaške ladje, čeprav niso</a:t>
            </a:r>
          </a:p>
          <a:p>
            <a:r>
              <a:rPr lang="sl-SI" dirty="0"/>
              <a:t>izpolnjeni pogoji iz prejšnjih dveh odstavkov.</a:t>
            </a:r>
          </a:p>
          <a:p>
            <a:r>
              <a:rPr lang="sl-SI" dirty="0"/>
              <a:t>Med obiskom v notranjih morskih vodah Republike Slovenije</a:t>
            </a:r>
          </a:p>
          <a:p>
            <a:r>
              <a:rPr lang="sl-SI" dirty="0"/>
              <a:t>je lahko na tuji vojaški ladji vkrcana samo ladijska</a:t>
            </a:r>
          </a:p>
          <a:p>
            <a:r>
              <a:rPr lang="sl-SI" dirty="0"/>
              <a:t>posadka in tiste druge osebe, za katere je izdal soglasje</a:t>
            </a:r>
          </a:p>
          <a:p>
            <a:r>
              <a:rPr lang="sl-SI" dirty="0"/>
              <a:t>minister, pristojen za zunanje zadeve.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1.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l-SI" dirty="0"/>
              <a:t>Ta zakonik ureja suverenost, suverene pravice, jurisdikcijo</a:t>
            </a:r>
          </a:p>
          <a:p>
            <a:r>
              <a:rPr lang="sl-SI" dirty="0"/>
              <a:t>in nadzor Republike Slovenije na morju, varnost</a:t>
            </a:r>
          </a:p>
          <a:p>
            <a:r>
              <a:rPr lang="sl-SI" dirty="0"/>
              <a:t>plovbe po teritorialnem morju in notranjih morskih vodah,</a:t>
            </a:r>
          </a:p>
          <a:p>
            <a:r>
              <a:rPr lang="sl-SI" dirty="0"/>
              <a:t>varstvo morja pred onesnaževanjem s plovil ter pravni režim</a:t>
            </a:r>
          </a:p>
          <a:p>
            <a:r>
              <a:rPr lang="sl-SI" dirty="0"/>
              <a:t>pristanišč; stvarnopravna razmerja ter pogodbena in druga</a:t>
            </a:r>
          </a:p>
          <a:p>
            <a:r>
              <a:rPr lang="sl-SI" dirty="0"/>
              <a:t>obligacijska razmerja, ki se nanašajo na plovila; vpis plovil,</a:t>
            </a:r>
          </a:p>
          <a:p>
            <a:r>
              <a:rPr lang="sl-SI" dirty="0"/>
              <a:t>omejitve ladjarjeve odgovornosti, skupno havarijo, izvršbo in</a:t>
            </a:r>
          </a:p>
          <a:p>
            <a:r>
              <a:rPr lang="sl-SI" dirty="0"/>
              <a:t>zavarovanje na plovilih in </a:t>
            </a:r>
            <a:r>
              <a:rPr lang="sl-SI" dirty="0" err="1"/>
              <a:t>kolizijska</a:t>
            </a:r>
            <a:r>
              <a:rPr lang="sl-SI" dirty="0"/>
              <a:t> pravila.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10.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/>
              <a:t>Vlada odpove </a:t>
            </a:r>
            <a:r>
              <a:rPr lang="sl-SI" dirty="0" err="1"/>
              <a:t>muditev</a:t>
            </a:r>
            <a:r>
              <a:rPr lang="sl-SI" dirty="0"/>
              <a:t> v slovenskih notranjih </a:t>
            </a:r>
            <a:r>
              <a:rPr lang="sl-SI" dirty="0" smtClean="0"/>
              <a:t>morskih vodah </a:t>
            </a:r>
            <a:r>
              <a:rPr lang="sl-SI" dirty="0"/>
              <a:t>tuji vojaški ladji ali sestavu tujih vojaških ladij, če </a:t>
            </a:r>
            <a:r>
              <a:rPr lang="sl-SI" dirty="0" smtClean="0"/>
              <a:t>se ladja</a:t>
            </a:r>
            <a:r>
              <a:rPr lang="sl-SI" dirty="0"/>
              <a:t>, njen čoln ali letalo oziroma njena posadka na kopnem</a:t>
            </a:r>
          </a:p>
          <a:p>
            <a:r>
              <a:rPr lang="sl-SI" dirty="0"/>
              <a:t>ne ravna po določbah tega zakona in drugih predpisov </a:t>
            </a:r>
            <a:r>
              <a:rPr lang="sl-SI" dirty="0" smtClean="0"/>
              <a:t>Republike Slovenije</a:t>
            </a:r>
            <a:r>
              <a:rPr lang="sl-SI" dirty="0"/>
              <a:t>, kot tudi v drugih opravičenih primerih.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11.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/>
              <a:t>Tuja ladja, ki se mora zaradi višje sile oziroma stiske </a:t>
            </a:r>
            <a:r>
              <a:rPr lang="sl-SI" dirty="0" smtClean="0"/>
              <a:t>na morju </a:t>
            </a:r>
            <a:r>
              <a:rPr lang="sl-SI" dirty="0"/>
              <a:t>umakniti v notranje morske vode Republike Slovenije</a:t>
            </a:r>
            <a:r>
              <a:rPr lang="sl-SI" dirty="0" smtClean="0"/>
              <a:t>, mora </a:t>
            </a:r>
            <a:r>
              <a:rPr lang="sl-SI" dirty="0"/>
              <a:t>o tem takoj obvestiti Upravo Republike Slovenije za</a:t>
            </a:r>
          </a:p>
          <a:p>
            <a:r>
              <a:rPr lang="sl-SI" dirty="0"/>
              <a:t>pomorstvo ta pa organ za notranje zadeve, ki je pristojen </a:t>
            </a:r>
            <a:r>
              <a:rPr lang="sl-SI" dirty="0" smtClean="0"/>
              <a:t>za nadzor </a:t>
            </a:r>
            <a:r>
              <a:rPr lang="sl-SI" dirty="0"/>
              <a:t>državne meje.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12.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l-SI" dirty="0"/>
              <a:t>Domače in tuje fizične in pravne osebe smejo v notranjih</a:t>
            </a:r>
          </a:p>
          <a:p>
            <a:r>
              <a:rPr lang="sl-SI" dirty="0"/>
              <a:t>morskih vodah in teritorialnem morju Republike Slovenije</a:t>
            </a:r>
          </a:p>
          <a:p>
            <a:r>
              <a:rPr lang="sl-SI" dirty="0"/>
              <a:t>znanstveno raziskovati, proučevati, in meriti morje, morsko</a:t>
            </a:r>
          </a:p>
          <a:p>
            <a:r>
              <a:rPr lang="sl-SI" dirty="0"/>
              <a:t>dno ali njegovo podzemlje ali opravljati druge podvodne dejavnosti</a:t>
            </a:r>
          </a:p>
          <a:p>
            <a:r>
              <a:rPr lang="sl-SI" dirty="0"/>
              <a:t>samo na osnovi predhodnega dovoljenja, ki ga izda</a:t>
            </a:r>
          </a:p>
          <a:p>
            <a:r>
              <a:rPr lang="sl-SI" dirty="0"/>
              <a:t>minister ob soglasju ministra, pristojnega za notranje zadeve,</a:t>
            </a:r>
          </a:p>
          <a:p>
            <a:r>
              <a:rPr lang="sl-SI" dirty="0"/>
              <a:t>če za to obstoji interes Republike Slovenije.</a:t>
            </a:r>
          </a:p>
          <a:p>
            <a:r>
              <a:rPr lang="sl-SI" dirty="0"/>
              <a:t>Osebe iz prvega odstavka tega člena morajo pristojnim</a:t>
            </a:r>
          </a:p>
          <a:p>
            <a:r>
              <a:rPr lang="sl-SI" dirty="0"/>
              <a:t>državnim organom posredovati podatke, ki so jih pridobile</a:t>
            </a:r>
          </a:p>
          <a:p>
            <a:r>
              <a:rPr lang="sl-SI" dirty="0"/>
              <a:t>na ta način.</a:t>
            </a:r>
          </a:p>
          <a:p>
            <a:r>
              <a:rPr lang="sl-SI" dirty="0"/>
              <a:t>Vlada predpiše pogoje glede varnosti ljudi in plovil ter</a:t>
            </a:r>
          </a:p>
          <a:p>
            <a:r>
              <a:rPr lang="sl-SI" dirty="0"/>
              <a:t>varstva okolja, ki se morajo upoštevati ob izdaji dovoljenja iz</a:t>
            </a:r>
          </a:p>
          <a:p>
            <a:r>
              <a:rPr lang="sl-SI" dirty="0"/>
              <a:t>prvega odstavka tega člena.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13.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l-SI" dirty="0"/>
              <a:t>Teritorialno morje Republike Slovenije je morsko območje,</a:t>
            </a:r>
          </a:p>
          <a:p>
            <a:r>
              <a:rPr lang="sl-SI" dirty="0"/>
              <a:t>ki se razteza od temeljne črte v smeri odprtega morja</a:t>
            </a:r>
          </a:p>
          <a:p>
            <a:r>
              <a:rPr lang="sl-SI" dirty="0"/>
              <a:t>do njegove zunanje meje, dopustne po mednarodnem pravu</a:t>
            </a:r>
          </a:p>
          <a:p>
            <a:r>
              <a:rPr lang="sl-SI" dirty="0"/>
              <a:t>oziroma do mejne črte, določene z mednarodno pogodbo.</a:t>
            </a:r>
          </a:p>
          <a:p>
            <a:r>
              <a:rPr lang="sl-SI" dirty="0"/>
              <a:t>Temeljna črta je črta srednjega nivoja nizkih nižjih vod</a:t>
            </a:r>
          </a:p>
          <a:p>
            <a:r>
              <a:rPr lang="sl-SI" dirty="0"/>
              <a:t>ali ravna črta, ki zapira vhod v zaliv.</a:t>
            </a:r>
          </a:p>
          <a:p>
            <a:r>
              <a:rPr lang="sl-SI" dirty="0"/>
              <a:t>Pri določanju temeljne črte teritorialnega morja se kot</a:t>
            </a:r>
          </a:p>
          <a:p>
            <a:r>
              <a:rPr lang="sl-SI" dirty="0"/>
              <a:t>del obale štejejo tudi najbolj izpostavljene stalne pristaniške</a:t>
            </a:r>
          </a:p>
          <a:p>
            <a:r>
              <a:rPr lang="sl-SI" dirty="0"/>
              <a:t>zgradbe, ki so sestavni del pristaniškega sistema.</a:t>
            </a:r>
          </a:p>
          <a:p>
            <a:r>
              <a:rPr lang="sl-SI" dirty="0"/>
              <a:t>Zunanja meja teritorialnega morja je državna meja Republike</a:t>
            </a:r>
          </a:p>
          <a:p>
            <a:r>
              <a:rPr lang="sl-SI" dirty="0"/>
              <a:t>Slovenije na morju.</a:t>
            </a:r>
          </a:p>
          <a:p>
            <a:r>
              <a:rPr lang="sl-SI" strike="sngStrike" dirty="0">
                <a:solidFill>
                  <a:srgbClr val="FF0000"/>
                </a:solidFill>
              </a:rPr>
              <a:t>Pomorsko karto Republike Slovenije izda minister v</a:t>
            </a:r>
          </a:p>
          <a:p>
            <a:r>
              <a:rPr lang="sl-SI" strike="sngStrike" dirty="0">
                <a:solidFill>
                  <a:srgbClr val="FF0000"/>
                </a:solidFill>
              </a:rPr>
              <a:t>skladu z mednarodnimi standardi za pomorsko </a:t>
            </a:r>
            <a:r>
              <a:rPr lang="sl-SI" strike="sngStrike" dirty="0" smtClean="0">
                <a:solidFill>
                  <a:srgbClr val="FF0000"/>
                </a:solidFill>
              </a:rPr>
              <a:t>hidrografijo.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smtClean="0"/>
              <a:t>(PZ-D)</a:t>
            </a:r>
            <a:endParaRPr lang="sl-SI" strike="sngStrike" dirty="0"/>
          </a:p>
          <a:p>
            <a:endParaRPr lang="sl-SI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14.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l-SI" dirty="0"/>
              <a:t>Pod pogoji, ki so predpisani s tem zakonom in predpisi,</a:t>
            </a:r>
          </a:p>
          <a:p>
            <a:r>
              <a:rPr lang="sl-SI" dirty="0"/>
              <a:t>izdanimi na njegovi podlagi, imajo ladje vseh držav pravico</a:t>
            </a:r>
          </a:p>
          <a:p>
            <a:r>
              <a:rPr lang="sl-SI" dirty="0"/>
              <a:t>do neškodljivega prehoda skozi teritorialno morje Republike</a:t>
            </a:r>
          </a:p>
          <a:p>
            <a:r>
              <a:rPr lang="sl-SI" dirty="0"/>
              <a:t>Slovenije.</a:t>
            </a:r>
          </a:p>
          <a:p>
            <a:r>
              <a:rPr lang="sl-SI" dirty="0"/>
              <a:t>Neškodljiv prehod ladje pomeni plovbo skozi teritorialno</a:t>
            </a:r>
          </a:p>
          <a:p>
            <a:r>
              <a:rPr lang="sl-SI" dirty="0"/>
              <a:t>morje Republike Slovenije brez </a:t>
            </a:r>
            <a:r>
              <a:rPr lang="sl-SI" dirty="0" err="1"/>
              <a:t>vplovitve</a:t>
            </a:r>
            <a:r>
              <a:rPr lang="sl-SI" dirty="0"/>
              <a:t> v notranje morske</a:t>
            </a:r>
          </a:p>
          <a:p>
            <a:r>
              <a:rPr lang="sl-SI" dirty="0"/>
              <a:t>vode ali plovbo zaradi </a:t>
            </a:r>
            <a:r>
              <a:rPr lang="sl-SI" dirty="0" err="1"/>
              <a:t>vplovitve</a:t>
            </a:r>
            <a:r>
              <a:rPr lang="sl-SI" dirty="0"/>
              <a:t> v notranje morske vode</a:t>
            </a:r>
          </a:p>
          <a:p>
            <a:r>
              <a:rPr lang="sl-SI" dirty="0"/>
              <a:t>oziroma zaradi </a:t>
            </a:r>
            <a:r>
              <a:rPr lang="sl-SI" dirty="0" err="1"/>
              <a:t>izplovitve</a:t>
            </a:r>
            <a:r>
              <a:rPr lang="sl-SI" dirty="0"/>
              <a:t> iz teh voda na odprto morje, če ne</a:t>
            </a:r>
          </a:p>
          <a:p>
            <a:r>
              <a:rPr lang="sl-SI" dirty="0"/>
              <a:t>posega v red, mir ali varnost Republike Slovenije.</a:t>
            </a:r>
          </a:p>
          <a:p>
            <a:r>
              <a:rPr lang="sl-SI" dirty="0"/>
              <a:t>Neškodljiv prehod iz drugega odstavka tega člena mora</a:t>
            </a:r>
          </a:p>
          <a:p>
            <a:r>
              <a:rPr lang="sl-SI" dirty="0"/>
              <a:t>tuja ladja opraviti brez prekinitev in odlašanja.</a:t>
            </a:r>
          </a:p>
          <a:p>
            <a:r>
              <a:rPr lang="sl-SI" dirty="0"/>
              <a:t>Tuja ladja, ki izkoristi pravico do neškodljivega prehoda,</a:t>
            </a:r>
          </a:p>
          <a:p>
            <a:r>
              <a:rPr lang="sl-SI" dirty="0"/>
              <a:t>se sme ustaviti in zasidrati samo zaradi dogodkov, ki jih</a:t>
            </a:r>
          </a:p>
          <a:p>
            <a:r>
              <a:rPr lang="sl-SI" dirty="0"/>
              <a:t>zahteva redna plovba oziroma višja sila in stiska na morju ali</a:t>
            </a:r>
          </a:p>
          <a:p>
            <a:r>
              <a:rPr lang="sl-SI" dirty="0"/>
              <a:t>zaradi pomoči ljudem, ladjam ali letalom, ki so v nevarnosti</a:t>
            </a:r>
          </a:p>
          <a:p>
            <a:r>
              <a:rPr lang="sl-SI" dirty="0"/>
              <a:t>ali stiski.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15.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l-SI" dirty="0"/>
              <a:t>Za neškodljiv prehod po prejšnjem členu se ne šteje</a:t>
            </a:r>
          </a:p>
          <a:p>
            <a:r>
              <a:rPr lang="sl-SI" dirty="0"/>
              <a:t>prehod tuje ladje skozi teritorialno morje Republike Slovenije,</a:t>
            </a:r>
          </a:p>
          <a:p>
            <a:r>
              <a:rPr lang="sl-SI" dirty="0"/>
              <a:t>kadar ta ladja opravlja kakšno izmed naslednjih dejavnosti:</a:t>
            </a:r>
          </a:p>
          <a:p>
            <a:r>
              <a:rPr lang="sl-SI" dirty="0"/>
              <a:t>1. grožnjo s silo ali uporabo sile zoper suverenost, teritorialno</a:t>
            </a:r>
          </a:p>
          <a:p>
            <a:r>
              <a:rPr lang="sl-SI" dirty="0"/>
              <a:t>celovitost in z Ustavo Republike Slovenije določeno</a:t>
            </a:r>
          </a:p>
          <a:p>
            <a:r>
              <a:rPr lang="sl-SI" dirty="0"/>
              <a:t>pravno ureditev ali kakršnokoli drugo ravnanje, s katerim se</a:t>
            </a:r>
          </a:p>
          <a:p>
            <a:r>
              <a:rPr lang="sl-SI" dirty="0"/>
              <a:t>kršijo načela mednarodnega prava;</a:t>
            </a:r>
          </a:p>
          <a:p>
            <a:r>
              <a:rPr lang="sl-SI" dirty="0"/>
              <a:t>2. kakršnokoli vajo ali urjenje z orožjem katerekoli vrste;</a:t>
            </a:r>
          </a:p>
          <a:p>
            <a:r>
              <a:rPr lang="sl-SI" dirty="0"/>
              <a:t>3. kakršnokoli zbiranje obvestil ali podatkov, ki utegne</a:t>
            </a:r>
          </a:p>
          <a:p>
            <a:r>
              <a:rPr lang="sl-SI" dirty="0"/>
              <a:t>škodovati obrambi ali varnosti Republike Slovenije;</a:t>
            </a:r>
          </a:p>
          <a:p>
            <a:r>
              <a:rPr lang="sl-SI" dirty="0"/>
              <a:t>4. kakršnokoli propagandno dejavnost, ki škoduje</a:t>
            </a:r>
          </a:p>
          <a:p>
            <a:r>
              <a:rPr lang="sl-SI" dirty="0"/>
              <a:t>obrambi ali varnosti Republike Slovenije;</a:t>
            </a:r>
          </a:p>
          <a:p>
            <a:r>
              <a:rPr lang="sl-SI" dirty="0"/>
              <a:t>5. vzletanje z ladje, pristajanje ali sprejemanje kakršnegakoli</a:t>
            </a:r>
          </a:p>
          <a:p>
            <a:r>
              <a:rPr lang="sl-SI" dirty="0"/>
              <a:t>letala na ladjo;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l-SI" dirty="0"/>
              <a:t>6. </a:t>
            </a:r>
            <a:r>
              <a:rPr lang="sl-SI" dirty="0" err="1"/>
              <a:t>lansiranje</a:t>
            </a:r>
            <a:r>
              <a:rPr lang="sl-SI" dirty="0"/>
              <a:t> z ladje in spuščanje ali sprejemanje na</a:t>
            </a:r>
          </a:p>
          <a:p>
            <a:r>
              <a:rPr lang="sl-SI" dirty="0"/>
              <a:t>ladjo kakršnekoli vojaške naprave;</a:t>
            </a:r>
          </a:p>
          <a:p>
            <a:r>
              <a:rPr lang="sl-SI" dirty="0"/>
              <a:t>7. vkrcanje ali izkrcanje tovora, denarja ali ljudi v nasprotju</a:t>
            </a:r>
          </a:p>
          <a:p>
            <a:r>
              <a:rPr lang="sl-SI" dirty="0"/>
              <a:t>s carinskimi, davčnimi, zdravstvenimi ali drugimi predpisi</a:t>
            </a:r>
          </a:p>
          <a:p>
            <a:r>
              <a:rPr lang="sl-SI" dirty="0"/>
              <a:t>Republike Slovenije ali predpisi o vstopu in </a:t>
            </a:r>
            <a:r>
              <a:rPr lang="sl-SI" dirty="0" err="1"/>
              <a:t>muditvi</a:t>
            </a:r>
            <a:r>
              <a:rPr lang="sl-SI" dirty="0"/>
              <a:t> tujcev</a:t>
            </a:r>
          </a:p>
          <a:p>
            <a:r>
              <a:rPr lang="sl-SI" dirty="0"/>
              <a:t>v Republiki Sloveniji;</a:t>
            </a:r>
          </a:p>
          <a:p>
            <a:r>
              <a:rPr lang="sl-SI" dirty="0"/>
              <a:t>8. kakršnokoli dejavnost, ki onesnažuje morje ali okolje;</a:t>
            </a:r>
          </a:p>
          <a:p>
            <a:r>
              <a:rPr lang="sl-SI" dirty="0"/>
              <a:t>9. kakršenkoli ribolov ali ulov rib in drugih morskih organizmov</a:t>
            </a:r>
          </a:p>
          <a:p>
            <a:r>
              <a:rPr lang="sl-SI" dirty="0"/>
              <a:t>v morju;</a:t>
            </a:r>
          </a:p>
          <a:p>
            <a:r>
              <a:rPr lang="sl-SI" dirty="0"/>
              <a:t>10. kakršnokoli raziskovanje, proučevanje ali merjenje;</a:t>
            </a:r>
          </a:p>
          <a:p>
            <a:r>
              <a:rPr lang="sl-SI" dirty="0"/>
              <a:t>11. kakršnokoli dejavnost zaradi neupravičenega in nedovoljenega</a:t>
            </a:r>
          </a:p>
          <a:p>
            <a:r>
              <a:rPr lang="sl-SI" dirty="0"/>
              <a:t>vključevanja v katerikoli komunikacijski sistem</a:t>
            </a:r>
          </a:p>
          <a:p>
            <a:r>
              <a:rPr lang="sl-SI" dirty="0"/>
              <a:t>ali kakšen drug sistem ali naprave Republike Slovenije;</a:t>
            </a:r>
          </a:p>
          <a:p>
            <a:r>
              <a:rPr lang="sl-SI" dirty="0"/>
              <a:t>12. kakršnokoli drugo dejavnost, ki ni v neposredni zvezi</a:t>
            </a:r>
          </a:p>
          <a:p>
            <a:r>
              <a:rPr lang="sl-SI" dirty="0"/>
              <a:t>s prehodom.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16.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l-SI" dirty="0"/>
              <a:t>Kadar je tuja ladja v teritorialnem morju Republike Slovenije,</a:t>
            </a:r>
          </a:p>
          <a:p>
            <a:r>
              <a:rPr lang="sl-SI" dirty="0"/>
              <a:t>mora izobesiti zastavo državne pripadnosti, v notranjih</a:t>
            </a:r>
          </a:p>
          <a:p>
            <a:r>
              <a:rPr lang="sl-SI" dirty="0"/>
              <a:t>morskih vodah pa tudi zastavo Republike Slovenije.</a:t>
            </a:r>
          </a:p>
          <a:p>
            <a:r>
              <a:rPr lang="sl-SI" dirty="0"/>
              <a:t>Tuja ladja v </a:t>
            </a:r>
            <a:r>
              <a:rPr lang="sl-SI" dirty="0" err="1"/>
              <a:t>razpremi</a:t>
            </a:r>
            <a:r>
              <a:rPr lang="sl-SI" dirty="0"/>
              <a:t> se sme muditi v notranjih morskih</a:t>
            </a:r>
          </a:p>
          <a:p>
            <a:r>
              <a:rPr lang="sl-SI" dirty="0"/>
              <a:t>vodah ali v teritorialnem morju Republike Slovenije pod pogoji,</a:t>
            </a:r>
          </a:p>
          <a:p>
            <a:r>
              <a:rPr lang="sl-SI" dirty="0"/>
              <a:t>ki jih glede stanja ladje, pozicije in časa določi za vsak</a:t>
            </a:r>
          </a:p>
          <a:p>
            <a:r>
              <a:rPr lang="sl-SI" dirty="0"/>
              <a:t>posamezen primer vlada.</a:t>
            </a:r>
          </a:p>
          <a:p>
            <a:r>
              <a:rPr lang="sl-SI" dirty="0"/>
              <a:t>Ladja, ki ne zaprosi za dovoljenje za razpremo ali ne</a:t>
            </a:r>
          </a:p>
          <a:p>
            <a:r>
              <a:rPr lang="sl-SI" dirty="0"/>
              <a:t>spoštuje pogojev, ki jih določi vlada, mora na zahtevo in</a:t>
            </a:r>
          </a:p>
          <a:p>
            <a:r>
              <a:rPr lang="sl-SI" dirty="0"/>
              <a:t>pod pogoji Uprave Republike Slovenije za pomorstvo izpluti</a:t>
            </a:r>
          </a:p>
          <a:p>
            <a:r>
              <a:rPr lang="sl-SI" dirty="0"/>
              <a:t>iz notranjih morskih voda in teritorialnega morja Republike</a:t>
            </a:r>
          </a:p>
          <a:p>
            <a:r>
              <a:rPr lang="sl-SI" dirty="0"/>
              <a:t>Slovenije. Če tega ne stori, jo lahko vlada proda na javni</a:t>
            </a:r>
          </a:p>
          <a:p>
            <a:r>
              <a:rPr lang="sl-SI" dirty="0"/>
              <a:t>dražbi ali na drug najprimernejši način, kupnino pa po odbitju</a:t>
            </a:r>
          </a:p>
          <a:p>
            <a:r>
              <a:rPr lang="sl-SI" dirty="0"/>
              <a:t>stroškov prodaje ladje položi za račun ladjarja pri pristojnem</a:t>
            </a:r>
          </a:p>
          <a:p>
            <a:r>
              <a:rPr lang="sl-SI" dirty="0"/>
              <a:t>sodišču.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17.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l-SI" dirty="0"/>
              <a:t>Tuji ribiški ladji je med prehodom skozi teritorialno morje</a:t>
            </a:r>
          </a:p>
          <a:p>
            <a:r>
              <a:rPr lang="sl-SI" dirty="0"/>
              <a:t>Republike Slovenije prepovedan vsak ribolov ali ulov rib in</a:t>
            </a:r>
          </a:p>
          <a:p>
            <a:r>
              <a:rPr lang="sl-SI" dirty="0"/>
              <a:t>drugih morskih organizmov v morju in na morskem dnu.</a:t>
            </a:r>
          </a:p>
          <a:p>
            <a:r>
              <a:rPr lang="sl-SI" dirty="0"/>
              <a:t>Tuja ribiška ladja iz prejšnjega odstavka mora imeti vidne</a:t>
            </a:r>
          </a:p>
          <a:p>
            <a:r>
              <a:rPr lang="sl-SI" dirty="0"/>
              <a:t>oznake ribiške ladje in mora pluti skozi teritorialno morje</a:t>
            </a:r>
          </a:p>
          <a:p>
            <a:r>
              <a:rPr lang="sl-SI" dirty="0"/>
              <a:t>Republike Slovenije po najkrajši poti s hitrostjo, ki ni manjša</a:t>
            </a:r>
          </a:p>
          <a:p>
            <a:r>
              <a:rPr lang="sl-SI" dirty="0"/>
              <a:t>od ekonomske, brez zaustavljanja ali sidranja, razen če je to</a:t>
            </a:r>
          </a:p>
          <a:p>
            <a:r>
              <a:rPr lang="sl-SI" dirty="0"/>
              <a:t>nujno zaradi višje sile oziroma stiske na morju.</a:t>
            </a:r>
          </a:p>
          <a:p>
            <a:r>
              <a:rPr lang="sl-SI" dirty="0"/>
              <a:t>Prvi in drugi odstavek tega člena se ne nanašata na</a:t>
            </a:r>
          </a:p>
          <a:p>
            <a:r>
              <a:rPr lang="sl-SI" dirty="0"/>
              <a:t>ribiško ladjo, ki ima dovoljenje za ribolov v teritorialnem</a:t>
            </a:r>
          </a:p>
          <a:p>
            <a:r>
              <a:rPr lang="sl-SI" dirty="0"/>
              <a:t>morju Republike Slovenije, dokler je v območju, v katerem</a:t>
            </a:r>
          </a:p>
          <a:p>
            <a:r>
              <a:rPr lang="sl-SI" dirty="0"/>
              <a:t>je ribolov dovoljen.</a:t>
            </a:r>
          </a:p>
          <a:p>
            <a:r>
              <a:rPr lang="sl-SI" dirty="0"/>
              <a:t>Določbe prejšnjih odstavkov veljajo tudi za tuje ribiške</a:t>
            </a:r>
          </a:p>
          <a:p>
            <a:r>
              <a:rPr lang="sl-SI" dirty="0"/>
              <a:t>čolne.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18.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l-SI" dirty="0"/>
              <a:t>Tuje vojaške ladje, tuji tankerji, tuje jedrske ladje in</a:t>
            </a:r>
          </a:p>
          <a:p>
            <a:r>
              <a:rPr lang="sl-SI" dirty="0"/>
              <a:t>druge tuje ladje, ki prevažajo jedrske ali druge nevarne ali</a:t>
            </a:r>
          </a:p>
          <a:p>
            <a:r>
              <a:rPr lang="sl-SI" dirty="0"/>
              <a:t>škodljive snovi, morajo pri neškodljivem prehodu skozi teritorialno</a:t>
            </a:r>
          </a:p>
          <a:p>
            <a:r>
              <a:rPr lang="sl-SI" dirty="0"/>
              <a:t>morje Republike Slovenije uporabljati plovno pot,</a:t>
            </a:r>
          </a:p>
          <a:p>
            <a:r>
              <a:rPr lang="sl-SI" dirty="0"/>
              <a:t>določeno s posebnim predpisom za te vrste ladij ali sisteme</a:t>
            </a:r>
          </a:p>
          <a:p>
            <a:r>
              <a:rPr lang="sl-SI" dirty="0"/>
              <a:t>ločene plovbe na območju, kjer so ti sistemi določeni in</a:t>
            </a:r>
          </a:p>
          <a:p>
            <a:r>
              <a:rPr lang="sl-SI" dirty="0"/>
              <a:t>predpisani ter izpolnjevati druge predpisane pogoje, ki se</a:t>
            </a:r>
          </a:p>
          <a:p>
            <a:r>
              <a:rPr lang="sl-SI" dirty="0"/>
              <a:t>nanašajo na varnost plovbe, preprečevanje trčenja na morju</a:t>
            </a:r>
          </a:p>
          <a:p>
            <a:r>
              <a:rPr lang="sl-SI" dirty="0"/>
              <a:t>in varstvo morskega okolja pred onesnaženjem.</a:t>
            </a:r>
          </a:p>
          <a:p>
            <a:r>
              <a:rPr lang="sl-SI" dirty="0"/>
              <a:t>Država tuje vojaške ladje mora o namenu neškodljivega</a:t>
            </a:r>
          </a:p>
          <a:p>
            <a:r>
              <a:rPr lang="sl-SI" dirty="0"/>
              <a:t>prehoda svoje vojaške ladje skozi teritorialno morje</a:t>
            </a:r>
          </a:p>
          <a:p>
            <a:r>
              <a:rPr lang="sl-SI" dirty="0"/>
              <a:t>Republike Slovenije obvestiti po diplomatski poti ministrstvo,</a:t>
            </a:r>
          </a:p>
          <a:p>
            <a:r>
              <a:rPr lang="sl-SI" dirty="0"/>
              <a:t>pristojno za zunanje zadeve najmanj 24 ur pred </a:t>
            </a:r>
            <a:r>
              <a:rPr lang="sl-SI" dirty="0" err="1"/>
              <a:t>vplovitvijo</a:t>
            </a:r>
            <a:r>
              <a:rPr lang="sl-SI" dirty="0"/>
              <a:t> v</a:t>
            </a:r>
          </a:p>
          <a:p>
            <a:r>
              <a:rPr lang="sl-SI" dirty="0"/>
              <a:t>teritorialno morje Republike Slovenije.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2.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/>
              <a:t>Določbe tega zakonika (v nadaljnjem besedilu: zakon</a:t>
            </a:r>
            <a:r>
              <a:rPr lang="sl-SI" dirty="0" smtClean="0"/>
              <a:t>) se </a:t>
            </a:r>
            <a:r>
              <a:rPr lang="sl-SI" dirty="0"/>
              <a:t>uporabljajo za ladje, čolne in druga plovila, ki imajo </a:t>
            </a:r>
            <a:r>
              <a:rPr lang="sl-SI" dirty="0" smtClean="0"/>
              <a:t>slovensko državno </a:t>
            </a:r>
            <a:r>
              <a:rPr lang="sl-SI" dirty="0"/>
              <a:t>pripadnost, in za razmerja v zvezi s </a:t>
            </a:r>
            <a:r>
              <a:rPr lang="sl-SI" dirty="0" smtClean="0"/>
              <a:t>plovbo v </a:t>
            </a:r>
            <a:r>
              <a:rPr lang="sl-SI" dirty="0"/>
              <a:t>teritorialnem morju in notranjih morskih vodah Republike</a:t>
            </a:r>
          </a:p>
          <a:p>
            <a:r>
              <a:rPr lang="sl-SI" dirty="0"/>
              <a:t>Slovenije, </a:t>
            </a:r>
            <a:r>
              <a:rPr lang="sl-SI" dirty="0" smtClean="0"/>
              <a:t>“ter po rekah do meje, do koder so plovne z morske strani” (</a:t>
            </a:r>
            <a:r>
              <a:rPr lang="sl-SI" dirty="0" smtClean="0">
                <a:solidFill>
                  <a:srgbClr val="C00000"/>
                </a:solidFill>
              </a:rPr>
              <a:t>PZ-D, Ur. l. RS, št. 88/10</a:t>
            </a:r>
            <a:r>
              <a:rPr lang="sl-SI" dirty="0" smtClean="0"/>
              <a:t>), če </a:t>
            </a:r>
            <a:r>
              <a:rPr lang="sl-SI" dirty="0"/>
              <a:t>ni v tem zakonu drugače določeno.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19.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Tuja podmornica in druga tuja podvodna plovila </a:t>
            </a:r>
            <a:r>
              <a:rPr lang="sl-SI" dirty="0" smtClean="0"/>
              <a:t>morajo med </a:t>
            </a:r>
            <a:r>
              <a:rPr lang="sl-SI" dirty="0"/>
              <a:t>prehodom skozi teritorialno morje Republike Slovenije</a:t>
            </a:r>
          </a:p>
          <a:p>
            <a:r>
              <a:rPr lang="sl-SI" dirty="0"/>
              <a:t>pluti na morski površini in imeti izobešeno zastavo </a:t>
            </a:r>
            <a:r>
              <a:rPr lang="sl-SI" dirty="0" smtClean="0"/>
              <a:t>svoje države</a:t>
            </a:r>
            <a:r>
              <a:rPr lang="sl-SI" dirty="0"/>
              <a:t>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20.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/>
              <a:t>Minister, pristojen za obrambo, lahko s soglasjem ministra</a:t>
            </a:r>
            <a:r>
              <a:rPr lang="sl-SI" dirty="0" smtClean="0"/>
              <a:t>, pristojnega </a:t>
            </a:r>
            <a:r>
              <a:rPr lang="sl-SI" dirty="0"/>
              <a:t>za notranje zadeve, in ministrom določi </a:t>
            </a:r>
            <a:r>
              <a:rPr lang="sl-SI" dirty="0" smtClean="0"/>
              <a:t>kot nujen </a:t>
            </a:r>
            <a:r>
              <a:rPr lang="sl-SI" dirty="0"/>
              <a:t>varnostni ukrep cono v teritorialnem morju </a:t>
            </a:r>
            <a:r>
              <a:rPr lang="sl-SI" dirty="0" smtClean="0"/>
              <a:t>Republike Slovenije</a:t>
            </a:r>
            <a:r>
              <a:rPr lang="sl-SI" dirty="0"/>
              <a:t>, skozi katero je prehod tujih ladij začasno </a:t>
            </a:r>
            <a:r>
              <a:rPr lang="sl-SI" dirty="0" smtClean="0"/>
              <a:t>ustavljen ali </a:t>
            </a:r>
            <a:r>
              <a:rPr lang="sl-SI" dirty="0"/>
              <a:t>omejen.</a:t>
            </a:r>
          </a:p>
          <a:p>
            <a:r>
              <a:rPr lang="sl-SI" dirty="0"/>
              <a:t>Akt o mejah cone iz prvega odstavka tega člena s </a:t>
            </a:r>
            <a:r>
              <a:rPr lang="sl-SI" dirty="0" smtClean="0"/>
              <a:t>potrebnimi podatki </a:t>
            </a:r>
            <a:r>
              <a:rPr lang="sl-SI" dirty="0"/>
              <a:t>se objavi v obvestilih za pomorščake, ki </a:t>
            </a:r>
            <a:r>
              <a:rPr lang="sl-SI" dirty="0" smtClean="0"/>
              <a:t>jih izda </a:t>
            </a:r>
            <a:r>
              <a:rPr lang="sl-SI" dirty="0"/>
              <a:t>pomorski organ pristojen za Sredozemlje.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21.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/>
              <a:t>Če se tuja vojaška ali tuja javna ladja ne ravna </a:t>
            </a:r>
            <a:r>
              <a:rPr lang="sl-SI" dirty="0" smtClean="0"/>
              <a:t>po določbah </a:t>
            </a:r>
            <a:r>
              <a:rPr lang="sl-SI" dirty="0"/>
              <a:t>15. do 20. člena tega zakona o neškodljivem </a:t>
            </a:r>
            <a:r>
              <a:rPr lang="sl-SI" dirty="0" smtClean="0"/>
              <a:t>prehodu ter </a:t>
            </a:r>
            <a:r>
              <a:rPr lang="sl-SI" dirty="0"/>
              <a:t>ne upošteva poziva, ki ji je bil dan, naj se ravna </a:t>
            </a:r>
            <a:r>
              <a:rPr lang="sl-SI" dirty="0" smtClean="0"/>
              <a:t>po teh </a:t>
            </a:r>
            <a:r>
              <a:rPr lang="sl-SI" dirty="0"/>
              <a:t>predpisih, pooblaščeni organi za nadzor državne meje</a:t>
            </a:r>
          </a:p>
          <a:p>
            <a:r>
              <a:rPr lang="sl-SI" dirty="0"/>
              <a:t>od nje zahtevajo, naj nemudoma zapusti teritorialno </a:t>
            </a:r>
            <a:r>
              <a:rPr lang="sl-SI" dirty="0" smtClean="0"/>
              <a:t>morje Republike </a:t>
            </a:r>
            <a:r>
              <a:rPr lang="sl-SI" dirty="0"/>
              <a:t>Slovenije.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22.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l-SI" dirty="0"/>
              <a:t>Tuja ladja se preganja, če pristojni organ </a:t>
            </a:r>
            <a:r>
              <a:rPr lang="sl-SI" dirty="0" smtClean="0"/>
              <a:t>utemeljeno </a:t>
            </a:r>
          </a:p>
          <a:p>
            <a:r>
              <a:rPr lang="sl-SI" dirty="0" smtClean="0"/>
              <a:t>sumi</a:t>
            </a:r>
            <a:r>
              <a:rPr lang="sl-SI" dirty="0"/>
              <a:t>, da je ladja, njen čoln ali čoln, ki dela skupaj z njo, kršil</a:t>
            </a:r>
          </a:p>
          <a:p>
            <a:r>
              <a:rPr lang="sl-SI" dirty="0"/>
              <a:t>ta zakon ali druge slovenske predpise.</a:t>
            </a:r>
          </a:p>
          <a:p>
            <a:r>
              <a:rPr lang="sl-SI" dirty="0"/>
              <a:t>Pregon tuje ladje se sme začeti samo, če se ladja, njen</a:t>
            </a:r>
          </a:p>
          <a:p>
            <a:r>
              <a:rPr lang="sl-SI" dirty="0"/>
              <a:t>čoln ali čoln, ki dela skupaj z njo, nahaja v notranjih morskih</a:t>
            </a:r>
          </a:p>
          <a:p>
            <a:r>
              <a:rPr lang="sl-SI" dirty="0"/>
              <a:t>vodah ali teritorialnem morju Republike Slovenije in če se ne</a:t>
            </a:r>
          </a:p>
          <a:p>
            <a:r>
              <a:rPr lang="sl-SI" dirty="0"/>
              <a:t>ustavi, ko ji je z razdalje, ki omogoča sprejem poziva, dan za</a:t>
            </a:r>
          </a:p>
          <a:p>
            <a:r>
              <a:rPr lang="sl-SI" dirty="0"/>
              <a:t>to optični ali zvočni poziv.</a:t>
            </a:r>
          </a:p>
          <a:p>
            <a:r>
              <a:rPr lang="sl-SI" dirty="0"/>
              <a:t>Pregon tuje ladje se sme nadaljevati po splošno priznanih</a:t>
            </a:r>
          </a:p>
          <a:p>
            <a:r>
              <a:rPr lang="sl-SI" dirty="0"/>
              <a:t>pravilih mednarodnega prava, če ni bil prekinjen, vse</a:t>
            </a:r>
          </a:p>
          <a:p>
            <a:r>
              <a:rPr lang="sl-SI" dirty="0"/>
              <a:t>dokler ladja ne vplove v teritorialno morje svoje ali katere druge</a:t>
            </a:r>
          </a:p>
          <a:p>
            <a:r>
              <a:rPr lang="sl-SI" dirty="0"/>
              <a:t>države. Preganjati jo smejo samo ladje ali letala organa,</a:t>
            </a:r>
          </a:p>
          <a:p>
            <a:r>
              <a:rPr lang="sl-SI" dirty="0"/>
              <a:t>pooblaščenega za nadzor državne meje. Za začetek pregona</a:t>
            </a:r>
          </a:p>
          <a:p>
            <a:r>
              <a:rPr lang="sl-SI" dirty="0"/>
              <a:t>ni nujno, da je ladja ali letalo, ki preganja, v teritorialnem</a:t>
            </a:r>
          </a:p>
          <a:p>
            <a:r>
              <a:rPr lang="sl-SI" dirty="0"/>
              <a:t>morju Republike Slovenije.</a:t>
            </a:r>
          </a:p>
          <a:p>
            <a:r>
              <a:rPr lang="sl-SI" dirty="0"/>
              <a:t>Tuja ladja, zajeta pri pregonu, se izroči pristojnemu</a:t>
            </a:r>
          </a:p>
          <a:p>
            <a:r>
              <a:rPr lang="sl-SI" dirty="0"/>
              <a:t>organu v najbližjem pristanišču Republike Slovenije.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23.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Nadzor nad izvajanjem določb tega poglavja </a:t>
            </a:r>
            <a:r>
              <a:rPr lang="sl-SI" dirty="0" smtClean="0"/>
              <a:t>opravlja policija</a:t>
            </a:r>
            <a:r>
              <a:rPr lang="sl-SI" dirty="0"/>
              <a:t>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l-SI" b="1" dirty="0"/>
              <a:t>Zakon o spremembah in dopolnitvah Pomorskega</a:t>
            </a:r>
            <a:endParaRPr lang="sl-SI" dirty="0"/>
          </a:p>
          <a:p>
            <a:r>
              <a:rPr lang="sl-SI" b="1" dirty="0"/>
              <a:t>zakonika </a:t>
            </a:r>
            <a:r>
              <a:rPr lang="en-US" b="1" dirty="0"/>
              <a:t>–</a:t>
            </a:r>
            <a:r>
              <a:rPr lang="sl-SI" b="1" dirty="0"/>
              <a:t> PZ-A (Uradni list RS, št. 21/02) vsebuje naslednjo</a:t>
            </a:r>
            <a:endParaRPr lang="sl-SI" dirty="0"/>
          </a:p>
          <a:p>
            <a:r>
              <a:rPr lang="sl-SI" b="1" dirty="0"/>
              <a:t>končno določbo:</a:t>
            </a:r>
            <a:endParaRPr lang="sl-SI" dirty="0"/>
          </a:p>
          <a:p>
            <a:r>
              <a:rPr lang="sl-SI" dirty="0"/>
              <a:t>2. člen</a:t>
            </a:r>
          </a:p>
          <a:p>
            <a:r>
              <a:rPr lang="sl-SI" dirty="0"/>
              <a:t>Ta zakon začne veljati petnajsti dan po objavi v Uradnem</a:t>
            </a:r>
          </a:p>
          <a:p>
            <a:r>
              <a:rPr lang="sl-SI" dirty="0"/>
              <a:t>listu Republike Slovenije.</a:t>
            </a:r>
          </a:p>
          <a:p>
            <a:r>
              <a:rPr lang="sl-SI" b="1" dirty="0"/>
              <a:t>Zakon o dopolnitvah Pomorskega zakonika </a:t>
            </a:r>
            <a:r>
              <a:rPr lang="en-US" b="1" dirty="0"/>
              <a:t>–</a:t>
            </a:r>
            <a:r>
              <a:rPr lang="sl-SI" b="1" dirty="0"/>
              <a:t> PZ-B</a:t>
            </a:r>
            <a:endParaRPr lang="sl-SI" dirty="0"/>
          </a:p>
          <a:p>
            <a:r>
              <a:rPr lang="sl-SI" b="1" dirty="0"/>
              <a:t>(Uradni list RS, št. 2/04) vsebuje naslednjo končno določbo:</a:t>
            </a:r>
            <a:endParaRPr lang="sl-SI" dirty="0"/>
          </a:p>
          <a:p>
            <a:r>
              <a:rPr lang="sl-SI" dirty="0"/>
              <a:t>3. člen</a:t>
            </a:r>
          </a:p>
          <a:p>
            <a:r>
              <a:rPr lang="sl-SI" dirty="0"/>
              <a:t>Ta zakon začne veljati petnajsti dan po objavi v Uradnem</a:t>
            </a:r>
          </a:p>
          <a:p>
            <a:r>
              <a:rPr lang="sl-SI" dirty="0"/>
              <a:t>listu Republike Slovenije.</a:t>
            </a:r>
          </a:p>
          <a:p>
            <a:r>
              <a:rPr lang="sl-SI" b="1" dirty="0"/>
              <a:t>Zakon o spremembah in dopolnitvah Pomorskega</a:t>
            </a:r>
            <a:endParaRPr lang="sl-SI" dirty="0"/>
          </a:p>
          <a:p>
            <a:r>
              <a:rPr lang="sl-SI" b="1" dirty="0"/>
              <a:t>zakonika </a:t>
            </a:r>
            <a:r>
              <a:rPr lang="en-US" b="1" dirty="0"/>
              <a:t>–</a:t>
            </a:r>
            <a:r>
              <a:rPr lang="sl-SI" b="1" dirty="0"/>
              <a:t> PZ-C (Uradni list RS, št. 49/06) vsebuje naslednjo</a:t>
            </a:r>
            <a:endParaRPr lang="sl-SI" dirty="0"/>
          </a:p>
          <a:p>
            <a:r>
              <a:rPr lang="sl-SI" b="1" dirty="0"/>
              <a:t>končno določbo:</a:t>
            </a:r>
            <a:endParaRPr lang="sl-SI" dirty="0"/>
          </a:p>
          <a:p>
            <a:r>
              <a:rPr lang="sl-SI" dirty="0"/>
              <a:t>96. člen</a:t>
            </a:r>
          </a:p>
          <a:p>
            <a:r>
              <a:rPr lang="sl-SI" dirty="0"/>
              <a:t>Ta zakon začne veljati petnajsti dan po objavi v Uradnem</a:t>
            </a:r>
          </a:p>
          <a:p>
            <a:r>
              <a:rPr lang="sl-SI" dirty="0"/>
              <a:t>listu Republike Slovenije.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3. člen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l-SI" dirty="0"/>
              <a:t>V tem zakonu imajo posamezni pojmi naslednji pomen:</a:t>
            </a:r>
          </a:p>
          <a:p>
            <a:r>
              <a:rPr lang="sl-SI" dirty="0"/>
              <a:t>1. plovilo je stvar, ki je namenjena za plovbo po morju;</a:t>
            </a:r>
          </a:p>
          <a:p>
            <a:r>
              <a:rPr lang="sl-SI" dirty="0"/>
              <a:t>2. plavajoča naprava je stvar, ki je stalno privezana oziroma</a:t>
            </a:r>
          </a:p>
          <a:p>
            <a:r>
              <a:rPr lang="sl-SI" dirty="0"/>
              <a:t>zasidrana ali položena na morsko dno in ni namenjena</a:t>
            </a:r>
          </a:p>
          <a:p>
            <a:r>
              <a:rPr lang="sl-SI" dirty="0"/>
              <a:t>za plovbo (plavajoči hoteli, restavracije, delavnice, skladišča,</a:t>
            </a:r>
          </a:p>
          <a:p>
            <a:r>
              <a:rPr lang="sl-SI" dirty="0"/>
              <a:t>pontonski mostovi, plavajoče ploščadi, </a:t>
            </a:r>
            <a:r>
              <a:rPr lang="sl-SI" dirty="0" err="1"/>
              <a:t>kopališčne</a:t>
            </a:r>
            <a:r>
              <a:rPr lang="sl-SI" dirty="0"/>
              <a:t> ploščadi,</a:t>
            </a:r>
          </a:p>
          <a:p>
            <a:r>
              <a:rPr lang="sl-SI" dirty="0"/>
              <a:t>privezne in signalne boje, školjčišča in druge naprave za</a:t>
            </a:r>
          </a:p>
          <a:p>
            <a:r>
              <a:rPr lang="sl-SI" dirty="0"/>
              <a:t>izkoriščanje morja);</a:t>
            </a:r>
          </a:p>
          <a:p>
            <a:r>
              <a:rPr lang="sl-SI" dirty="0"/>
              <a:t>3. ladja, razen vojaške ladje, je plovilo, ki je usposobljeno</a:t>
            </a:r>
          </a:p>
          <a:p>
            <a:r>
              <a:rPr lang="sl-SI" dirty="0"/>
              <a:t>za plovbo po morju in meri v dolžino 24 metrov ali več;</a:t>
            </a:r>
          </a:p>
          <a:p>
            <a:r>
              <a:rPr lang="sl-SI" dirty="0"/>
              <a:t>4. trgovska ladja je ladja, ki se uporablja za gospodarske</a:t>
            </a:r>
          </a:p>
          <a:p>
            <a:r>
              <a:rPr lang="sl-SI" dirty="0"/>
              <a:t>namene;</a:t>
            </a:r>
          </a:p>
          <a:p>
            <a:r>
              <a:rPr lang="sl-SI" dirty="0"/>
              <a:t>5. potniška ladja je plovilo s katero se sme prevažati</a:t>
            </a:r>
          </a:p>
          <a:p>
            <a:r>
              <a:rPr lang="sl-SI" dirty="0"/>
              <a:t>več kot 12 potnikov;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l-SI" dirty="0"/>
              <a:t>6. tovorna ladja je trgovska ladja, ki je namenjena prevozu</a:t>
            </a:r>
          </a:p>
          <a:p>
            <a:r>
              <a:rPr lang="sl-SI" dirty="0"/>
              <a:t>tovorov;</a:t>
            </a:r>
          </a:p>
          <a:p>
            <a:r>
              <a:rPr lang="sl-SI" dirty="0"/>
              <a:t>7. tanker je ladja, namenjena prevozu tekočin in plinov;</a:t>
            </a:r>
          </a:p>
          <a:p>
            <a:r>
              <a:rPr lang="sl-SI" dirty="0"/>
              <a:t>8. ribiška ladja je ladja, ki je namenjena in opremljena za</a:t>
            </a:r>
          </a:p>
          <a:p>
            <a:r>
              <a:rPr lang="sl-SI" dirty="0"/>
              <a:t>ribolov ali lov drugih živih bitij v morju in na morskem dnu;</a:t>
            </a:r>
          </a:p>
          <a:p>
            <a:r>
              <a:rPr lang="sl-SI" dirty="0"/>
              <a:t>9. znanstvenoraziskovalna ladja je ladja ali drugo plovilo,</a:t>
            </a:r>
          </a:p>
          <a:p>
            <a:r>
              <a:rPr lang="sl-SI" dirty="0"/>
              <a:t>opremljeno za znanstvena ali druga raziskovanja morja,</a:t>
            </a:r>
          </a:p>
          <a:p>
            <a:r>
              <a:rPr lang="sl-SI" dirty="0"/>
              <a:t>morskega dna ali njegovega podzemlja;</a:t>
            </a:r>
          </a:p>
          <a:p>
            <a:r>
              <a:rPr lang="sl-SI" dirty="0"/>
              <a:t>10. jedrska ladja je ladja na jedrski pogon ali ladja,</a:t>
            </a:r>
          </a:p>
          <a:p>
            <a:r>
              <a:rPr lang="sl-SI" dirty="0"/>
              <a:t>opremljena z jedrsko napravo;</a:t>
            </a:r>
          </a:p>
          <a:p>
            <a:r>
              <a:rPr lang="sl-SI" dirty="0"/>
              <a:t>11. javna ladja je ladja v lasti ali uporabi države, ki ni</a:t>
            </a:r>
          </a:p>
          <a:p>
            <a:r>
              <a:rPr lang="sl-SI" dirty="0"/>
              <a:t>vojaška ladja, uporablja pa jo država oziroma njen organ</a:t>
            </a:r>
          </a:p>
          <a:p>
            <a:r>
              <a:rPr lang="sl-SI" dirty="0"/>
              <a:t>izključno v negospodarske namene;</a:t>
            </a:r>
          </a:p>
          <a:p>
            <a:r>
              <a:rPr lang="sl-SI" dirty="0"/>
              <a:t>12. vojaška ladja je plovilo, ki pripada vojski, je pod</a:t>
            </a:r>
          </a:p>
          <a:p>
            <a:r>
              <a:rPr lang="sl-SI" dirty="0"/>
              <a:t>poveljstvom vojaškega častnika, katere posadka je vojaška</a:t>
            </a:r>
          </a:p>
          <a:p>
            <a:r>
              <a:rPr lang="sl-SI" dirty="0"/>
              <a:t>oziroma pod vojaško disciplino in ima zunanja razpoznavna</a:t>
            </a:r>
          </a:p>
          <a:p>
            <a:r>
              <a:rPr lang="sl-SI" dirty="0"/>
              <a:t>znamenja vojaških ladij;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l-SI" dirty="0"/>
              <a:t>13. sestav tujih vojaških ladij je več tujih vojaških ladij, ki</a:t>
            </a:r>
          </a:p>
          <a:p>
            <a:r>
              <a:rPr lang="sl-SI" dirty="0"/>
              <a:t>plovejo skupaj pod poveljstvom enega vojaškega častnika;</a:t>
            </a:r>
          </a:p>
          <a:p>
            <a:r>
              <a:rPr lang="sl-SI" dirty="0"/>
              <a:t>14. ladja v gradnji je stvar od trenutka položitve gredlja</a:t>
            </a:r>
          </a:p>
          <a:p>
            <a:r>
              <a:rPr lang="sl-SI" dirty="0"/>
              <a:t>ali podobnega gradbenega postopka, do vpisa v ladijski</a:t>
            </a:r>
          </a:p>
          <a:p>
            <a:r>
              <a:rPr lang="sl-SI" dirty="0"/>
              <a:t>register;</a:t>
            </a:r>
          </a:p>
          <a:p>
            <a:r>
              <a:rPr lang="sl-SI" dirty="0"/>
              <a:t>15. čoln je plovilo, ki meri v dolžino manj kot 24 metrov;</a:t>
            </a:r>
          </a:p>
          <a:p>
            <a:r>
              <a:rPr lang="sl-SI" dirty="0"/>
              <a:t>16. ribiški čoln je čoln, ki je namenjen in opremljen za</a:t>
            </a:r>
          </a:p>
          <a:p>
            <a:r>
              <a:rPr lang="sl-SI" dirty="0"/>
              <a:t>ribolov ali lov drugih živih bitij v morju in na morskem dnu;</a:t>
            </a:r>
          </a:p>
          <a:p>
            <a:r>
              <a:rPr lang="sl-SI" dirty="0"/>
              <a:t>17. mednarodno potovanje je potovanje iz slovenskega</a:t>
            </a:r>
          </a:p>
          <a:p>
            <a:r>
              <a:rPr lang="sl-SI" dirty="0"/>
              <a:t>pristanišča v tuje pristanišče in obratno;</a:t>
            </a:r>
          </a:p>
          <a:p>
            <a:r>
              <a:rPr lang="sl-SI" dirty="0"/>
              <a:t>18. ladjar je oseba, ki je kot posestnik ladje nosilec</a:t>
            </a:r>
          </a:p>
          <a:p>
            <a:r>
              <a:rPr lang="sl-SI" dirty="0"/>
              <a:t>plovbnega podjema; dokler se ne dokaže nasprotno, se</a:t>
            </a:r>
          </a:p>
          <a:p>
            <a:r>
              <a:rPr lang="sl-SI" dirty="0"/>
              <a:t>šteje, da je ladjar oseba, za katero je v register ladij vpisano,</a:t>
            </a:r>
          </a:p>
          <a:p>
            <a:r>
              <a:rPr lang="sl-SI" dirty="0"/>
              <a:t>da je lastnik;</a:t>
            </a:r>
          </a:p>
          <a:p>
            <a:r>
              <a:rPr lang="sl-SI" dirty="0"/>
              <a:t>19. SDR (</a:t>
            </a:r>
            <a:r>
              <a:rPr lang="sl-SI" dirty="0" err="1"/>
              <a:t>special</a:t>
            </a:r>
            <a:r>
              <a:rPr lang="sl-SI" dirty="0"/>
              <a:t> </a:t>
            </a:r>
            <a:r>
              <a:rPr lang="sl-SI" dirty="0" err="1"/>
              <a:t>drawing</a:t>
            </a:r>
            <a:r>
              <a:rPr lang="sl-SI" dirty="0"/>
              <a:t> </a:t>
            </a:r>
            <a:r>
              <a:rPr lang="sl-SI" dirty="0" err="1"/>
              <a:t>right</a:t>
            </a:r>
            <a:r>
              <a:rPr lang="sl-SI" dirty="0"/>
              <a:t>, posebna pravica črpanja)</a:t>
            </a:r>
          </a:p>
          <a:p>
            <a:r>
              <a:rPr lang="sl-SI" dirty="0"/>
              <a:t>je obračunska enota, kot jo je definiral Mednarodni</a:t>
            </a:r>
          </a:p>
          <a:p>
            <a:r>
              <a:rPr lang="sl-SI" dirty="0"/>
              <a:t>denarni sklad;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l-SI" dirty="0"/>
              <a:t>20. potnik je vsaka oseba na ladji ali čolnu, razen otrok,</a:t>
            </a:r>
          </a:p>
          <a:p>
            <a:r>
              <a:rPr lang="sl-SI" dirty="0"/>
              <a:t>ki so stari manj kot eno leto, oseb, zaposlenih na ladji, v katerikoli</a:t>
            </a:r>
          </a:p>
          <a:p>
            <a:r>
              <a:rPr lang="sl-SI" dirty="0"/>
              <a:t>lastnosti in družinskih članov posadke;</a:t>
            </a:r>
          </a:p>
          <a:p>
            <a:r>
              <a:rPr lang="sl-SI" dirty="0"/>
              <a:t>21. jahta je ladja, ki se v negospodarske namene uporablja</a:t>
            </a:r>
          </a:p>
          <a:p>
            <a:r>
              <a:rPr lang="sl-SI" dirty="0"/>
              <a:t>za razvedrilo, šport ali rekreacijo;</a:t>
            </a:r>
          </a:p>
          <a:p>
            <a:r>
              <a:rPr lang="sl-SI" dirty="0"/>
              <a:t>22. ladja v </a:t>
            </a:r>
            <a:r>
              <a:rPr lang="sl-SI" dirty="0" err="1"/>
              <a:t>razpremi</a:t>
            </a:r>
            <a:r>
              <a:rPr lang="sl-SI" dirty="0"/>
              <a:t> je trgovska ladja, ki več kakor</a:t>
            </a:r>
          </a:p>
          <a:p>
            <a:r>
              <a:rPr lang="sl-SI" dirty="0"/>
              <a:t>30 dni ne opravlja gospodarskih dejavnosti iz ekonomskih</a:t>
            </a:r>
          </a:p>
          <a:p>
            <a:r>
              <a:rPr lang="sl-SI" dirty="0"/>
              <a:t>razlogov ali zaradi svoje nesposobnosti za plovbo;</a:t>
            </a:r>
          </a:p>
          <a:p>
            <a:r>
              <a:rPr lang="sl-SI" dirty="0"/>
              <a:t>23. olje je vsako obstojno olje, posebno surova nafta,</a:t>
            </a:r>
          </a:p>
          <a:p>
            <a:r>
              <a:rPr lang="sl-SI" dirty="0"/>
              <a:t>težko dizelsko olje in olje za mazanje, ne glede na to, ali se</a:t>
            </a:r>
          </a:p>
          <a:p>
            <a:r>
              <a:rPr lang="sl-SI" dirty="0"/>
              <a:t>prevažajo na ladji kot tovor ali kot gorivo za pogon;</a:t>
            </a:r>
          </a:p>
          <a:p>
            <a:r>
              <a:rPr lang="sl-SI" dirty="0"/>
              <a:t>24. dolžina ladje je največja dolžina ladje, brez pritiklin;</a:t>
            </a:r>
          </a:p>
          <a:p>
            <a:r>
              <a:rPr lang="sl-SI" dirty="0"/>
              <a:t>25. </a:t>
            </a:r>
            <a:r>
              <a:rPr lang="sl-SI" dirty="0" err="1"/>
              <a:t>akvatorij</a:t>
            </a:r>
            <a:r>
              <a:rPr lang="sl-SI" dirty="0"/>
              <a:t> je vodni prostor, ki služi pristanišču;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l-SI" dirty="0"/>
              <a:t>26. </a:t>
            </a:r>
            <a:r>
              <a:rPr lang="sl-SI" dirty="0" err="1"/>
              <a:t>ro</a:t>
            </a:r>
            <a:r>
              <a:rPr lang="sl-SI" dirty="0"/>
              <a:t>-</a:t>
            </a:r>
            <a:r>
              <a:rPr lang="sl-SI" dirty="0" err="1"/>
              <a:t>ro</a:t>
            </a:r>
            <a:r>
              <a:rPr lang="sl-SI" dirty="0"/>
              <a:t> je plovilo s posebnimi prostori za vozila;</a:t>
            </a:r>
          </a:p>
          <a:p>
            <a:r>
              <a:rPr lang="sl-SI" dirty="0"/>
              <a:t>27. hitro potniško plovilo je plovilo, ki ima posebne </a:t>
            </a:r>
            <a:r>
              <a:rPr lang="sl-SI" dirty="0" smtClean="0"/>
              <a:t>tehnične lastnosti</a:t>
            </a:r>
            <a:r>
              <a:rPr lang="sl-SI" dirty="0"/>
              <a:t>, zaradi katerih doseže visoke hitrosti.</a:t>
            </a:r>
          </a:p>
          <a:p>
            <a:r>
              <a:rPr lang="sl-SI" dirty="0"/>
              <a:t>Določbe tega zakona, ki se uporabljajo za javne ladje,</a:t>
            </a:r>
          </a:p>
          <a:p>
            <a:r>
              <a:rPr lang="sl-SI" dirty="0"/>
              <a:t>veljajo tudi za čolne, ki se uporabljajo za upravne namene.</a:t>
            </a:r>
          </a:p>
          <a:p>
            <a:r>
              <a:rPr lang="sl-SI" dirty="0"/>
              <a:t>Določbe tega zakona, ki veljajo za ladje, se uporabljajo</a:t>
            </a:r>
          </a:p>
          <a:p>
            <a:r>
              <a:rPr lang="sl-SI" dirty="0"/>
              <a:t>tudi za čolne, če tako določajo mednarodne konvencije in</a:t>
            </a:r>
          </a:p>
          <a:p>
            <a:r>
              <a:rPr lang="sl-SI" dirty="0"/>
              <a:t>predpisi Evropske unije.</a:t>
            </a:r>
          </a:p>
          <a:p>
            <a:r>
              <a:rPr lang="sl-SI" dirty="0"/>
              <a:t>Ta zakon prenaša v slovenski pravni red določbe naslednjih</a:t>
            </a:r>
          </a:p>
          <a:p>
            <a:r>
              <a:rPr lang="sl-SI" dirty="0"/>
              <a:t>direktiv Evropske unije: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–</a:t>
            </a:r>
            <a:r>
              <a:rPr lang="sl-SI" dirty="0"/>
              <a:t> Direktiva Sveta 94/57/ES z dne 22. novembra 1994 o</a:t>
            </a:r>
          </a:p>
          <a:p>
            <a:r>
              <a:rPr lang="sl-SI" dirty="0"/>
              <a:t>skupnih predpisih in standardih za organizacije, pooblaščene</a:t>
            </a:r>
          </a:p>
          <a:p>
            <a:r>
              <a:rPr lang="sl-SI" dirty="0"/>
              <a:t>za inšpekcijski pregled in nadzor ladij ter za ustrezne ukrepe</a:t>
            </a:r>
          </a:p>
          <a:p>
            <a:r>
              <a:rPr lang="sl-SI" dirty="0"/>
              <a:t>pomorskih uprav, s spremembami;</a:t>
            </a:r>
          </a:p>
          <a:p>
            <a:r>
              <a:rPr lang="en-US" dirty="0"/>
              <a:t>–</a:t>
            </a:r>
            <a:r>
              <a:rPr lang="sl-SI" dirty="0"/>
              <a:t> Direktiva Sveta 95/21/ES z dne 19. junija 1995 o</a:t>
            </a:r>
          </a:p>
          <a:p>
            <a:r>
              <a:rPr lang="sl-SI" dirty="0"/>
              <a:t>uveljavitvi mednarodnih standardov za varnost ladij, preprečevanje</a:t>
            </a:r>
          </a:p>
          <a:p>
            <a:r>
              <a:rPr lang="sl-SI" dirty="0"/>
              <a:t>onesnaževanja ter pogoje za življenje in delo</a:t>
            </a:r>
          </a:p>
          <a:p>
            <a:r>
              <a:rPr lang="sl-SI" dirty="0"/>
              <a:t>na ladjah, ki uporabljajo pristanišča Skupnosti in plujejo v</a:t>
            </a:r>
          </a:p>
          <a:p>
            <a:r>
              <a:rPr lang="sl-SI" dirty="0"/>
              <a:t>vodah v pristojnosti držav članic (pomorska inšpekcija), s</a:t>
            </a:r>
          </a:p>
          <a:p>
            <a:r>
              <a:rPr lang="sl-SI" dirty="0"/>
              <a:t>spremembami;</a:t>
            </a:r>
          </a:p>
          <a:p>
            <a:r>
              <a:rPr lang="en-US" dirty="0"/>
              <a:t>–</a:t>
            </a:r>
            <a:r>
              <a:rPr lang="sl-SI" dirty="0"/>
              <a:t> Direktiva Sveta 96/98/ES z dne 20. decembra 1996 o</a:t>
            </a:r>
          </a:p>
          <a:p>
            <a:r>
              <a:rPr lang="sl-SI" dirty="0"/>
              <a:t>pomorski opremi, s spremembami;</a:t>
            </a:r>
          </a:p>
          <a:p>
            <a:r>
              <a:rPr lang="en-US" dirty="0"/>
              <a:t>–</a:t>
            </a:r>
            <a:r>
              <a:rPr lang="sl-SI" dirty="0"/>
              <a:t> Direktiva Sveta 97/70/ES z dne 11. decembra 1997</a:t>
            </a:r>
          </a:p>
          <a:p>
            <a:r>
              <a:rPr lang="sl-SI" dirty="0"/>
              <a:t>o vzpostavitvi usklajenega varnostnega režima za ribiška</a:t>
            </a:r>
          </a:p>
          <a:p>
            <a:r>
              <a:rPr lang="sl-SI" dirty="0"/>
              <a:t>plovila dolžine 24 metrov in več, s spremembami;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3473</Words>
  <Application>Microsoft Office PowerPoint</Application>
  <PresentationFormat>Diaprojekcija na zaslonu (4:3)</PresentationFormat>
  <Paragraphs>372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35</vt:i4>
      </vt:variant>
    </vt:vector>
  </HeadingPairs>
  <TitlesOfParts>
    <vt:vector size="36" baseType="lpstr">
      <vt:lpstr>Officeova tema</vt:lpstr>
      <vt:lpstr>P O M O R S K I     Z A K O N I K </vt:lpstr>
      <vt:lpstr>1. člen </vt:lpstr>
      <vt:lpstr>2. člen </vt:lpstr>
      <vt:lpstr>3. člen </vt:lpstr>
      <vt:lpstr>Diapozitiv 5</vt:lpstr>
      <vt:lpstr>Diapozitiv 6</vt:lpstr>
      <vt:lpstr>Diapozitiv 7</vt:lpstr>
      <vt:lpstr>Diapozitiv 8</vt:lpstr>
      <vt:lpstr>Diapozitiv 9</vt:lpstr>
      <vt:lpstr>Diapozitiv 10</vt:lpstr>
      <vt:lpstr>Diapozitiv 11</vt:lpstr>
      <vt:lpstr>    II. poglavje – SUVERENOST REPUBLIKE SLOVENIJE 4. člen </vt:lpstr>
      <vt:lpstr>5. člen </vt:lpstr>
      <vt:lpstr>6. člen </vt:lpstr>
      <vt:lpstr>7. člen </vt:lpstr>
      <vt:lpstr>8. člen </vt:lpstr>
      <vt:lpstr>Diapozitiv 17</vt:lpstr>
      <vt:lpstr>Diapozitiv 18</vt:lpstr>
      <vt:lpstr>9. člen </vt:lpstr>
      <vt:lpstr>10. člen </vt:lpstr>
      <vt:lpstr>11. člen </vt:lpstr>
      <vt:lpstr>12. člen </vt:lpstr>
      <vt:lpstr>13. člen </vt:lpstr>
      <vt:lpstr>14. člen </vt:lpstr>
      <vt:lpstr>15. člen </vt:lpstr>
      <vt:lpstr>Diapozitiv 26</vt:lpstr>
      <vt:lpstr>16. člen </vt:lpstr>
      <vt:lpstr>17. člen </vt:lpstr>
      <vt:lpstr>18. člen </vt:lpstr>
      <vt:lpstr>19. člen </vt:lpstr>
      <vt:lpstr>20. člen </vt:lpstr>
      <vt:lpstr>21. člen </vt:lpstr>
      <vt:lpstr>22. člen </vt:lpstr>
      <vt:lpstr>23. člen </vt:lpstr>
      <vt:lpstr>Diapozitiv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 O M O R S K I Z A K O N I K</dc:title>
  <dc:creator>Mirjam Škrk</dc:creator>
  <cp:lastModifiedBy> </cp:lastModifiedBy>
  <cp:revision>8</cp:revision>
  <dcterms:created xsi:type="dcterms:W3CDTF">2010-04-20T13:13:56Z</dcterms:created>
  <dcterms:modified xsi:type="dcterms:W3CDTF">2011-04-22T09:21:37Z</dcterms:modified>
</cp:coreProperties>
</file>