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  <p:sldId id="266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66"/>
    <a:srgbClr val="33CC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3"/>
          <p:cNvSpPr>
            <a:spLocks noChangeArrowheads="1"/>
          </p:cNvSpPr>
          <p:nvPr/>
        </p:nvSpPr>
        <p:spPr bwMode="auto">
          <a:xfrm>
            <a:off x="-9525" y="1666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4" name="Textfeld 23"/>
          <p:cNvSpPr txBox="1">
            <a:spLocks noChangeArrowheads="1"/>
          </p:cNvSpPr>
          <p:nvPr/>
        </p:nvSpPr>
        <p:spPr bwMode="auto">
          <a:xfrm>
            <a:off x="-9525" y="1340768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5" name="Textfeld 23"/>
          <p:cNvSpPr txBox="1">
            <a:spLocks noChangeArrowheads="1"/>
          </p:cNvSpPr>
          <p:nvPr/>
        </p:nvSpPr>
        <p:spPr bwMode="auto">
          <a:xfrm>
            <a:off x="-25400" y="2420888"/>
            <a:ext cx="91455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AT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Multilevel </a:t>
            </a:r>
            <a:r>
              <a:rPr lang="de-AT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Approach</a:t>
            </a:r>
            <a:endParaRPr lang="de-AT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Universalia </a:t>
            </a:r>
            <a:r>
              <a:rPr lang="de-AT" sz="32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ante </a:t>
            </a:r>
            <a:r>
              <a:rPr lang="de-AT" sz="32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rem – in re – post rem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9375" y="4307482"/>
            <a:ext cx="454818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6350" y="5620345"/>
            <a:ext cx="9118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Acoustic-Files (germ.) </a:t>
            </a: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de-AT" altLang="de-DE" sz="1600" u="sng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://jusletter-it.weblaw.ch/visualisierung/visualisierung.html</a:t>
            </a:r>
            <a:endParaRPr lang="de-AT" alt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350" y="5977532"/>
            <a:ext cx="90932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757738" y="4248745"/>
            <a:ext cx="4379912" cy="13462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1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611560" y="3555759"/>
            <a:ext cx="7992888" cy="1478859"/>
          </a:xfrm>
          <a:prstGeom prst="trapezoid">
            <a:avLst>
              <a:gd name="adj" fmla="val 56690"/>
            </a:avLst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Würfel 10"/>
          <p:cNvSpPr/>
          <p:nvPr/>
        </p:nvSpPr>
        <p:spPr>
          <a:xfrm>
            <a:off x="2267744" y="364502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Würfel 11"/>
          <p:cNvSpPr/>
          <p:nvPr/>
        </p:nvSpPr>
        <p:spPr>
          <a:xfrm>
            <a:off x="2987824" y="3935148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Würfel 12"/>
          <p:cNvSpPr/>
          <p:nvPr/>
        </p:nvSpPr>
        <p:spPr>
          <a:xfrm>
            <a:off x="4139952" y="3679126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Würfel 13"/>
          <p:cNvSpPr/>
          <p:nvPr/>
        </p:nvSpPr>
        <p:spPr>
          <a:xfrm>
            <a:off x="5292080" y="400506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Würfel 14"/>
          <p:cNvSpPr/>
          <p:nvPr/>
        </p:nvSpPr>
        <p:spPr>
          <a:xfrm>
            <a:off x="6444208" y="3748499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3" name="Textfeld 32"/>
          <p:cNvSpPr txBox="1"/>
          <p:nvPr/>
        </p:nvSpPr>
        <p:spPr>
          <a:xfrm>
            <a:off x="899592" y="454047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Stage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3639309" y="4110522"/>
            <a:ext cx="193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Different Entitites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0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611560" y="3555759"/>
            <a:ext cx="7992888" cy="1478859"/>
          </a:xfrm>
          <a:prstGeom prst="trapezoid">
            <a:avLst>
              <a:gd name="adj" fmla="val 56690"/>
            </a:avLst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1428038" y="2413004"/>
            <a:ext cx="6359931" cy="114275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Würfel 10"/>
          <p:cNvSpPr/>
          <p:nvPr/>
        </p:nvSpPr>
        <p:spPr>
          <a:xfrm>
            <a:off x="2267744" y="364502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Würfel 11"/>
          <p:cNvSpPr/>
          <p:nvPr/>
        </p:nvSpPr>
        <p:spPr>
          <a:xfrm>
            <a:off x="2987824" y="3935148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Würfel 12"/>
          <p:cNvSpPr/>
          <p:nvPr/>
        </p:nvSpPr>
        <p:spPr>
          <a:xfrm>
            <a:off x="4139952" y="3679126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Würfel 13"/>
          <p:cNvSpPr/>
          <p:nvPr/>
        </p:nvSpPr>
        <p:spPr>
          <a:xfrm>
            <a:off x="5292080" y="400506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Würfel 14"/>
          <p:cNvSpPr/>
          <p:nvPr/>
        </p:nvSpPr>
        <p:spPr>
          <a:xfrm>
            <a:off x="6444208" y="3748499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Textfeld 31"/>
          <p:cNvSpPr txBox="1"/>
          <p:nvPr/>
        </p:nvSpPr>
        <p:spPr>
          <a:xfrm>
            <a:off x="1471151" y="2413004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Institutions, </a:t>
            </a:r>
          </a:p>
          <a:p>
            <a:r>
              <a:rPr lang="de-AT" smtClean="0">
                <a:latin typeface="Arial" pitchFamily="34" charset="0"/>
                <a:cs typeface="Arial" pitchFamily="34" charset="0"/>
              </a:rPr>
              <a:t>State, Law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899592" y="454047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Stage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3639309" y="4110522"/>
            <a:ext cx="193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Different Entitites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37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611560" y="3555759"/>
            <a:ext cx="7992888" cy="1478859"/>
          </a:xfrm>
          <a:prstGeom prst="trapezoid">
            <a:avLst>
              <a:gd name="adj" fmla="val 56690"/>
            </a:avLst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1428038" y="2413004"/>
            <a:ext cx="6359931" cy="114275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rapezoid 5"/>
          <p:cNvSpPr/>
          <p:nvPr/>
        </p:nvSpPr>
        <p:spPr>
          <a:xfrm flipV="1">
            <a:off x="1428038" y="980728"/>
            <a:ext cx="6359932" cy="1028951"/>
          </a:xfrm>
          <a:prstGeom prst="trapezoid">
            <a:avLst>
              <a:gd name="adj" fmla="val 10580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2627784" y="1539133"/>
            <a:ext cx="4176464" cy="2929446"/>
            <a:chOff x="2627784" y="1539133"/>
            <a:chExt cx="4176464" cy="2929446"/>
          </a:xfrm>
        </p:grpSpPr>
        <p:cxnSp>
          <p:nvCxnSpPr>
            <p:cNvPr id="18" name="Gerade Verbindung 17"/>
            <p:cNvCxnSpPr/>
            <p:nvPr/>
          </p:nvCxnSpPr>
          <p:spPr>
            <a:xfrm flipH="1">
              <a:off x="2627784" y="1539133"/>
              <a:ext cx="1980219" cy="25694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 flipH="1">
              <a:off x="3347864" y="1539133"/>
              <a:ext cx="1260139" cy="29294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>
            <a:xfrm flipH="1">
              <a:off x="4499992" y="1539133"/>
              <a:ext cx="108012" cy="25694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>
              <a:off x="4553998" y="1539133"/>
              <a:ext cx="1098122" cy="29294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>
              <a:off x="4553998" y="1539133"/>
              <a:ext cx="2250250" cy="25694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Würfel 10"/>
          <p:cNvSpPr/>
          <p:nvPr/>
        </p:nvSpPr>
        <p:spPr>
          <a:xfrm>
            <a:off x="2267744" y="364502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Würfel 11"/>
          <p:cNvSpPr/>
          <p:nvPr/>
        </p:nvSpPr>
        <p:spPr>
          <a:xfrm>
            <a:off x="2987824" y="3935148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Würfel 12"/>
          <p:cNvSpPr/>
          <p:nvPr/>
        </p:nvSpPr>
        <p:spPr>
          <a:xfrm>
            <a:off x="4139952" y="3679126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Würfel 13"/>
          <p:cNvSpPr/>
          <p:nvPr/>
        </p:nvSpPr>
        <p:spPr>
          <a:xfrm>
            <a:off x="5292080" y="400506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Würfel 14"/>
          <p:cNvSpPr/>
          <p:nvPr/>
        </p:nvSpPr>
        <p:spPr>
          <a:xfrm>
            <a:off x="6444208" y="3748499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eck 15"/>
          <p:cNvSpPr/>
          <p:nvPr/>
        </p:nvSpPr>
        <p:spPr>
          <a:xfrm>
            <a:off x="4373977" y="1376772"/>
            <a:ext cx="468052" cy="46805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354657" y="4655228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smtClean="0">
                <a:latin typeface="Arial" pitchFamily="34" charset="0"/>
                <a:cs typeface="Arial" pitchFamily="34" charset="0"/>
              </a:rPr>
              <a:t>Applikations</a:t>
            </a:r>
            <a:r>
              <a:rPr lang="de-AT" smtClean="0">
                <a:latin typeface="Arial" pitchFamily="34" charset="0"/>
                <a:cs typeface="Arial" pitchFamily="34" charset="0"/>
              </a:rPr>
              <a:t>: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de-AT" i="1" dirty="0" err="1" smtClean="0">
                <a:latin typeface="Arial" pitchFamily="34" charset="0"/>
                <a:cs typeface="Arial" pitchFamily="34" charset="0"/>
              </a:rPr>
              <a:t>re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471151" y="2413004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Institutions, </a:t>
            </a:r>
          </a:p>
          <a:p>
            <a:r>
              <a:rPr lang="de-AT" smtClean="0">
                <a:latin typeface="Arial" pitchFamily="34" charset="0"/>
                <a:cs typeface="Arial" pitchFamily="34" charset="0"/>
              </a:rPr>
              <a:t>State, Law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899592" y="454047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Stage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58745" y="98072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universalia</a:t>
            </a:r>
            <a:r>
              <a:rPr lang="de-AT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ante </a:t>
            </a:r>
            <a:r>
              <a:rPr lang="de-AT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rem</a:t>
            </a:r>
            <a:endParaRPr lang="de-AT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2548612" y="1376772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Abstraction</a:t>
            </a:r>
            <a:endParaRPr lang="de-A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945182" y="1268760"/>
            <a:ext cx="1911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Ideas, </a:t>
            </a:r>
          </a:p>
          <a:p>
            <a:r>
              <a:rPr lang="de-AT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Concepts, Terms</a:t>
            </a:r>
            <a:endParaRPr lang="de-A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3639309" y="4110522"/>
            <a:ext cx="193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Different Entitites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55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rapezoid 28"/>
          <p:cNvSpPr/>
          <p:nvPr/>
        </p:nvSpPr>
        <p:spPr>
          <a:xfrm flipV="1">
            <a:off x="1428038" y="364015"/>
            <a:ext cx="6359932" cy="941092"/>
          </a:xfrm>
          <a:prstGeom prst="trapezoid">
            <a:avLst>
              <a:gd name="adj" fmla="val 105809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Trapezoid 3"/>
          <p:cNvSpPr/>
          <p:nvPr/>
        </p:nvSpPr>
        <p:spPr>
          <a:xfrm>
            <a:off x="611560" y="3555759"/>
            <a:ext cx="7992888" cy="1478859"/>
          </a:xfrm>
          <a:prstGeom prst="trapezoid">
            <a:avLst>
              <a:gd name="adj" fmla="val 56690"/>
            </a:avLst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1428038" y="2413004"/>
            <a:ext cx="6359931" cy="114275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rapezoid 5"/>
          <p:cNvSpPr/>
          <p:nvPr/>
        </p:nvSpPr>
        <p:spPr>
          <a:xfrm flipV="1">
            <a:off x="1428038" y="980728"/>
            <a:ext cx="6359932" cy="1028951"/>
          </a:xfrm>
          <a:prstGeom prst="trapezoid">
            <a:avLst>
              <a:gd name="adj" fmla="val 10580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2627784" y="1539133"/>
            <a:ext cx="4176464" cy="2929446"/>
            <a:chOff x="2627784" y="1539133"/>
            <a:chExt cx="4176464" cy="2929446"/>
          </a:xfrm>
        </p:grpSpPr>
        <p:cxnSp>
          <p:nvCxnSpPr>
            <p:cNvPr id="18" name="Gerade Verbindung 17"/>
            <p:cNvCxnSpPr/>
            <p:nvPr/>
          </p:nvCxnSpPr>
          <p:spPr>
            <a:xfrm flipH="1">
              <a:off x="2627784" y="1539133"/>
              <a:ext cx="1980219" cy="25694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 flipH="1">
              <a:off x="3347864" y="1539133"/>
              <a:ext cx="1260139" cy="29294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>
            <a:xfrm flipH="1">
              <a:off x="4499992" y="1539133"/>
              <a:ext cx="108012" cy="25694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>
              <a:off x="4553998" y="1539133"/>
              <a:ext cx="1098122" cy="29294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>
              <a:off x="4553998" y="1539133"/>
              <a:ext cx="2250250" cy="25694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Würfel 10"/>
          <p:cNvSpPr/>
          <p:nvPr/>
        </p:nvSpPr>
        <p:spPr>
          <a:xfrm>
            <a:off x="2267744" y="364502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Würfel 11"/>
          <p:cNvSpPr/>
          <p:nvPr/>
        </p:nvSpPr>
        <p:spPr>
          <a:xfrm>
            <a:off x="2987824" y="3935148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Würfel 12"/>
          <p:cNvSpPr/>
          <p:nvPr/>
        </p:nvSpPr>
        <p:spPr>
          <a:xfrm>
            <a:off x="4139952" y="3679126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Würfel 13"/>
          <p:cNvSpPr/>
          <p:nvPr/>
        </p:nvSpPr>
        <p:spPr>
          <a:xfrm>
            <a:off x="5292080" y="400506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Würfel 14"/>
          <p:cNvSpPr/>
          <p:nvPr/>
        </p:nvSpPr>
        <p:spPr>
          <a:xfrm>
            <a:off x="6444208" y="3748499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eck 15"/>
          <p:cNvSpPr/>
          <p:nvPr/>
        </p:nvSpPr>
        <p:spPr>
          <a:xfrm>
            <a:off x="4373977" y="1376772"/>
            <a:ext cx="468052" cy="46805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354657" y="4655228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smtClean="0">
                <a:latin typeface="Arial" pitchFamily="34" charset="0"/>
                <a:cs typeface="Arial" pitchFamily="34" charset="0"/>
              </a:rPr>
              <a:t>Applikations</a:t>
            </a:r>
            <a:r>
              <a:rPr lang="de-AT" smtClean="0">
                <a:latin typeface="Arial" pitchFamily="34" charset="0"/>
                <a:cs typeface="Arial" pitchFamily="34" charset="0"/>
              </a:rPr>
              <a:t>: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de-AT" i="1" dirty="0" err="1" smtClean="0">
                <a:latin typeface="Arial" pitchFamily="34" charset="0"/>
                <a:cs typeface="Arial" pitchFamily="34" charset="0"/>
              </a:rPr>
              <a:t>re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471151" y="2413004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Institutions, </a:t>
            </a:r>
          </a:p>
          <a:p>
            <a:r>
              <a:rPr lang="de-AT" smtClean="0">
                <a:latin typeface="Arial" pitchFamily="34" charset="0"/>
                <a:cs typeface="Arial" pitchFamily="34" charset="0"/>
              </a:rPr>
              <a:t>State, Law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899592" y="454047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Stage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58745" y="98072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universalia</a:t>
            </a:r>
            <a:r>
              <a:rPr lang="de-AT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ante </a:t>
            </a:r>
            <a:r>
              <a:rPr lang="de-AT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rem</a:t>
            </a:r>
            <a:endParaRPr lang="de-AT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2548612" y="1376772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Abstraction</a:t>
            </a:r>
            <a:endParaRPr lang="de-A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945182" y="1268760"/>
            <a:ext cx="1911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Ideas, </a:t>
            </a:r>
          </a:p>
          <a:p>
            <a:r>
              <a:rPr lang="de-AT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Concepts, Terms</a:t>
            </a:r>
            <a:endParaRPr lang="de-A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2159268" y="465229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Abstract Metalevels: Logic, Ontologies</a:t>
            </a:r>
            <a:endParaRPr lang="de-A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3639309" y="4110522"/>
            <a:ext cx="193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Different Entitites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8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rapezoid 28"/>
          <p:cNvSpPr/>
          <p:nvPr/>
        </p:nvSpPr>
        <p:spPr>
          <a:xfrm flipV="1">
            <a:off x="1428038" y="364015"/>
            <a:ext cx="6359932" cy="941092"/>
          </a:xfrm>
          <a:prstGeom prst="trapezoid">
            <a:avLst>
              <a:gd name="adj" fmla="val 105809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Trapezoid 3"/>
          <p:cNvSpPr/>
          <p:nvPr/>
        </p:nvSpPr>
        <p:spPr>
          <a:xfrm>
            <a:off x="611560" y="3555759"/>
            <a:ext cx="7992888" cy="1478859"/>
          </a:xfrm>
          <a:prstGeom prst="trapezoid">
            <a:avLst>
              <a:gd name="adj" fmla="val 56690"/>
            </a:avLst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1428038" y="2413004"/>
            <a:ext cx="6359931" cy="114275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rapezoid 5"/>
          <p:cNvSpPr/>
          <p:nvPr/>
        </p:nvSpPr>
        <p:spPr>
          <a:xfrm flipV="1">
            <a:off x="1428038" y="980728"/>
            <a:ext cx="6359932" cy="1028951"/>
          </a:xfrm>
          <a:prstGeom prst="trapezoid">
            <a:avLst>
              <a:gd name="adj" fmla="val 10580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</a:endParaRPr>
          </a:p>
        </p:txBody>
      </p:sp>
      <p:sp>
        <p:nvSpPr>
          <p:cNvPr id="10" name="Fensterinhalt horizontal verschieben 9"/>
          <p:cNvSpPr/>
          <p:nvPr/>
        </p:nvSpPr>
        <p:spPr>
          <a:xfrm>
            <a:off x="1979712" y="5157192"/>
            <a:ext cx="5383832" cy="1152128"/>
          </a:xfrm>
          <a:prstGeom prst="horizont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mtClean="0">
                <a:solidFill>
                  <a:schemeClr val="tx1"/>
                </a:solidFill>
              </a:rPr>
              <a:t>Science: </a:t>
            </a:r>
            <a:r>
              <a:rPr lang="de-AT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 </a:t>
            </a:r>
            <a:r>
              <a:rPr lang="de-AT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rem</a:t>
            </a:r>
            <a:endParaRPr lang="de-AT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2627784" y="1539133"/>
            <a:ext cx="4176464" cy="2929446"/>
            <a:chOff x="2627784" y="1539133"/>
            <a:chExt cx="4176464" cy="2929446"/>
          </a:xfrm>
        </p:grpSpPr>
        <p:cxnSp>
          <p:nvCxnSpPr>
            <p:cNvPr id="18" name="Gerade Verbindung 17"/>
            <p:cNvCxnSpPr/>
            <p:nvPr/>
          </p:nvCxnSpPr>
          <p:spPr>
            <a:xfrm flipH="1">
              <a:off x="2627784" y="1539133"/>
              <a:ext cx="1980219" cy="25694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 flipH="1">
              <a:off x="3347864" y="1539133"/>
              <a:ext cx="1260139" cy="29294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>
            <a:xfrm flipH="1">
              <a:off x="4499992" y="1539133"/>
              <a:ext cx="108012" cy="25694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>
              <a:off x="4553998" y="1539133"/>
              <a:ext cx="1098122" cy="29294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>
              <a:off x="4553998" y="1539133"/>
              <a:ext cx="2250250" cy="25694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Würfel 10"/>
          <p:cNvSpPr/>
          <p:nvPr/>
        </p:nvSpPr>
        <p:spPr>
          <a:xfrm>
            <a:off x="2267744" y="364502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Würfel 11"/>
          <p:cNvSpPr/>
          <p:nvPr/>
        </p:nvSpPr>
        <p:spPr>
          <a:xfrm>
            <a:off x="2987824" y="3935148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Würfel 12"/>
          <p:cNvSpPr/>
          <p:nvPr/>
        </p:nvSpPr>
        <p:spPr>
          <a:xfrm>
            <a:off x="4139952" y="3679126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Würfel 13"/>
          <p:cNvSpPr/>
          <p:nvPr/>
        </p:nvSpPr>
        <p:spPr>
          <a:xfrm>
            <a:off x="5292080" y="4005064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Würfel 14"/>
          <p:cNvSpPr/>
          <p:nvPr/>
        </p:nvSpPr>
        <p:spPr>
          <a:xfrm>
            <a:off x="6444208" y="3748499"/>
            <a:ext cx="720080" cy="720080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eck 15"/>
          <p:cNvSpPr/>
          <p:nvPr/>
        </p:nvSpPr>
        <p:spPr>
          <a:xfrm>
            <a:off x="4373977" y="1376772"/>
            <a:ext cx="468052" cy="46805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354657" y="4655228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smtClean="0">
                <a:latin typeface="Arial" pitchFamily="34" charset="0"/>
                <a:cs typeface="Arial" pitchFamily="34" charset="0"/>
              </a:rPr>
              <a:t>Applikations</a:t>
            </a:r>
            <a:r>
              <a:rPr lang="de-AT" smtClean="0">
                <a:latin typeface="Arial" pitchFamily="34" charset="0"/>
                <a:cs typeface="Arial" pitchFamily="34" charset="0"/>
              </a:rPr>
              <a:t>: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de-AT" i="1" dirty="0" err="1" smtClean="0">
                <a:latin typeface="Arial" pitchFamily="34" charset="0"/>
                <a:cs typeface="Arial" pitchFamily="34" charset="0"/>
              </a:rPr>
              <a:t>re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471151" y="2413004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Institutions, </a:t>
            </a:r>
          </a:p>
          <a:p>
            <a:r>
              <a:rPr lang="de-AT" smtClean="0">
                <a:latin typeface="Arial" pitchFamily="34" charset="0"/>
                <a:cs typeface="Arial" pitchFamily="34" charset="0"/>
              </a:rPr>
              <a:t>State, Law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899592" y="454047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Stage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58745" y="98072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universalia</a:t>
            </a:r>
            <a:r>
              <a:rPr lang="de-AT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ante </a:t>
            </a:r>
            <a:r>
              <a:rPr lang="de-AT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rem</a:t>
            </a:r>
            <a:endParaRPr lang="de-AT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2548612" y="1376772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Abstraction</a:t>
            </a:r>
            <a:endParaRPr lang="de-A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945182" y="1268760"/>
            <a:ext cx="1911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Ideas, </a:t>
            </a:r>
          </a:p>
          <a:p>
            <a:r>
              <a:rPr lang="de-AT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Concepts, Terms</a:t>
            </a:r>
            <a:endParaRPr lang="de-A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2159268" y="465229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Abstract Metalevels: Logic, Ontologies</a:t>
            </a:r>
            <a:endParaRPr lang="de-A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3639309" y="4110522"/>
            <a:ext cx="193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mtClean="0">
                <a:latin typeface="Arial" pitchFamily="34" charset="0"/>
                <a:cs typeface="Arial" pitchFamily="34" charset="0"/>
              </a:rPr>
              <a:t>Different Entitites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3071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Bildschirmpräsentation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11</cp:revision>
  <dcterms:created xsi:type="dcterms:W3CDTF">2013-02-08T09:19:34Z</dcterms:created>
  <dcterms:modified xsi:type="dcterms:W3CDTF">2014-11-14T08:50:45Z</dcterms:modified>
</cp:coreProperties>
</file>