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8" r:id="rId4"/>
    <p:sldId id="269" r:id="rId5"/>
    <p:sldId id="274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66FF"/>
    <a:srgbClr val="FFCC99"/>
    <a:srgbClr val="FF99FF"/>
    <a:srgbClr val="FFFF99"/>
    <a:srgbClr val="FFCC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17.11.2014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17.11.2014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17.11.2014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17.11.2014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17.11.2014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17.11.2014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-9525" y="166688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>
                <a:cs typeface="Arial" charset="0"/>
              </a:rPr>
              <a:t>11</a:t>
            </a:r>
            <a:r>
              <a:rPr lang="de-AT" altLang="de-DE" sz="2400" i="1" baseline="30000">
                <a:cs typeface="Arial" charset="0"/>
              </a:rPr>
              <a:t>th</a:t>
            </a:r>
            <a:r>
              <a:rPr lang="de-AT" altLang="de-DE" sz="2400" i="1">
                <a:cs typeface="Arial" charset="0"/>
              </a:rPr>
              <a:t> November 2014</a:t>
            </a:r>
          </a:p>
        </p:txBody>
      </p:sp>
      <p:sp>
        <p:nvSpPr>
          <p:cNvPr id="6" name="Textfeld 23"/>
          <p:cNvSpPr txBox="1">
            <a:spLocks noChangeArrowheads="1"/>
          </p:cNvSpPr>
          <p:nvPr/>
        </p:nvSpPr>
        <p:spPr bwMode="auto">
          <a:xfrm>
            <a:off x="-9525" y="1484784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Theory</a:t>
            </a:r>
          </a:p>
        </p:txBody>
      </p:sp>
      <p:sp>
        <p:nvSpPr>
          <p:cNvPr id="7" name="Textfeld 23"/>
          <p:cNvSpPr txBox="1">
            <a:spLocks noChangeArrowheads="1"/>
          </p:cNvSpPr>
          <p:nvPr/>
        </p:nvSpPr>
        <p:spPr bwMode="auto">
          <a:xfrm>
            <a:off x="-25400" y="2420888"/>
            <a:ext cx="914558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36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From Multisensorial </a:t>
            </a:r>
            <a:r>
              <a:rPr lang="de-AT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Law towards Multidimensional Law </a:t>
            </a:r>
            <a:r>
              <a:rPr lang="de-AT" sz="36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Multicategorial </a:t>
            </a:r>
            <a:r>
              <a:rPr lang="de-AT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Law</a:t>
            </a:r>
            <a:endParaRPr lang="de-AT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9375" y="4451498"/>
            <a:ext cx="454818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6350" y="5764361"/>
            <a:ext cx="9118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Acoustic-Files (germ.) </a:t>
            </a: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de-AT" altLang="de-DE" sz="1600" u="sng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://jusletter-it.weblaw.ch/visualisierung/visualisierung.html</a:t>
            </a:r>
            <a:endParaRPr lang="de-AT" alt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350" y="6121548"/>
            <a:ext cx="90932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757738" y="4392761"/>
            <a:ext cx="4379912" cy="134620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1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12010" y="0"/>
            <a:ext cx="91560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Nach oben gekrümmter Pfeil 5"/>
          <p:cNvSpPr/>
          <p:nvPr/>
        </p:nvSpPr>
        <p:spPr>
          <a:xfrm>
            <a:off x="1536131" y="4394820"/>
            <a:ext cx="4413214" cy="1842492"/>
          </a:xfrm>
          <a:prstGeom prst="curvedUp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7" name="Trapezoid 6"/>
          <p:cNvSpPr/>
          <p:nvPr/>
        </p:nvSpPr>
        <p:spPr>
          <a:xfrm>
            <a:off x="0" y="3001998"/>
            <a:ext cx="9144000" cy="1291097"/>
          </a:xfrm>
          <a:prstGeom prst="trapezoid">
            <a:avLst>
              <a:gd name="adj" fmla="val 59142"/>
            </a:avLst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Würfel 7"/>
          <p:cNvSpPr/>
          <p:nvPr/>
        </p:nvSpPr>
        <p:spPr>
          <a:xfrm>
            <a:off x="2363194" y="1437336"/>
            <a:ext cx="4023873" cy="240425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Würfel 8"/>
          <p:cNvSpPr/>
          <p:nvPr/>
        </p:nvSpPr>
        <p:spPr>
          <a:xfrm>
            <a:off x="2728494" y="1243294"/>
            <a:ext cx="4461075" cy="240425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Würfel 9"/>
          <p:cNvSpPr/>
          <p:nvPr/>
        </p:nvSpPr>
        <p:spPr>
          <a:xfrm>
            <a:off x="1747447" y="1611608"/>
            <a:ext cx="3318381" cy="240425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Würfel 10"/>
          <p:cNvSpPr/>
          <p:nvPr/>
        </p:nvSpPr>
        <p:spPr>
          <a:xfrm>
            <a:off x="3927349" y="1689304"/>
            <a:ext cx="3712654" cy="240425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12" name="Gruppieren 11"/>
          <p:cNvGrpSpPr/>
          <p:nvPr/>
        </p:nvGrpSpPr>
        <p:grpSpPr>
          <a:xfrm>
            <a:off x="888059" y="128373"/>
            <a:ext cx="7356349" cy="518256"/>
            <a:chOff x="888059" y="128373"/>
            <a:chExt cx="6751943" cy="518256"/>
          </a:xfrm>
        </p:grpSpPr>
        <p:sp>
          <p:nvSpPr>
            <p:cNvPr id="13" name="Trapezoid 12"/>
            <p:cNvSpPr/>
            <p:nvPr userDrawn="1"/>
          </p:nvSpPr>
          <p:spPr>
            <a:xfrm flipV="1">
              <a:off x="888059" y="128376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4" name="Trapezoid 13"/>
            <p:cNvSpPr/>
            <p:nvPr userDrawn="1"/>
          </p:nvSpPr>
          <p:spPr>
            <a:xfrm flipV="1">
              <a:off x="1747447" y="128375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5" name="Trapezoid 14"/>
            <p:cNvSpPr/>
            <p:nvPr userDrawn="1"/>
          </p:nvSpPr>
          <p:spPr>
            <a:xfrm flipV="1">
              <a:off x="2674529" y="128375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Trapezoid 15"/>
            <p:cNvSpPr/>
            <p:nvPr userDrawn="1"/>
          </p:nvSpPr>
          <p:spPr>
            <a:xfrm flipV="1">
              <a:off x="3570473" y="128374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7" name="Trapezoid 16"/>
            <p:cNvSpPr/>
            <p:nvPr userDrawn="1"/>
          </p:nvSpPr>
          <p:spPr>
            <a:xfrm flipV="1">
              <a:off x="4461287" y="128374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8" name="Trapezoid 17"/>
            <p:cNvSpPr/>
            <p:nvPr userDrawn="1"/>
          </p:nvSpPr>
          <p:spPr>
            <a:xfrm flipV="1">
              <a:off x="5280359" y="128374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9" name="Trapezoid 18"/>
            <p:cNvSpPr/>
            <p:nvPr userDrawn="1"/>
          </p:nvSpPr>
          <p:spPr>
            <a:xfrm flipV="1">
              <a:off x="6138361" y="128373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Trapezoid 19"/>
            <p:cNvSpPr/>
            <p:nvPr userDrawn="1"/>
          </p:nvSpPr>
          <p:spPr>
            <a:xfrm flipV="1">
              <a:off x="6991930" y="128376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1" name="Nach oben gekrümmter Pfeil 20"/>
          <p:cNvSpPr/>
          <p:nvPr/>
        </p:nvSpPr>
        <p:spPr>
          <a:xfrm>
            <a:off x="2162532" y="4394820"/>
            <a:ext cx="4413214" cy="1842492"/>
          </a:xfrm>
          <a:prstGeom prst="curvedUp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22" name="Nach oben gekrümmter Pfeil 21"/>
          <p:cNvSpPr/>
          <p:nvPr/>
        </p:nvSpPr>
        <p:spPr>
          <a:xfrm>
            <a:off x="2859221" y="4394820"/>
            <a:ext cx="4413214" cy="1842492"/>
          </a:xfrm>
          <a:prstGeom prst="curvedUp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23" name="Nach oben gekrümmter Pfeil 22"/>
          <p:cNvSpPr/>
          <p:nvPr/>
        </p:nvSpPr>
        <p:spPr>
          <a:xfrm>
            <a:off x="3577069" y="4394820"/>
            <a:ext cx="4413214" cy="1842492"/>
          </a:xfrm>
          <a:prstGeom prst="curvedUp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273972" y="5190827"/>
            <a:ext cx="52357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4400" b="1" dirty="0" err="1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Multisensorial</a:t>
            </a:r>
            <a:r>
              <a:rPr lang="de-AT" sz="44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 Law</a:t>
            </a:r>
            <a:endParaRPr lang="de-AT" sz="4400" b="1" dirty="0">
              <a:solidFill>
                <a:srgbClr val="CC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2254514" y="6252261"/>
            <a:ext cx="5057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000" i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Colette R. Brunschwig, University </a:t>
            </a:r>
            <a:r>
              <a:rPr lang="de-AT" sz="2000" i="1" dirty="0" err="1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AT" sz="2000" i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 Zürich</a:t>
            </a:r>
            <a:endParaRPr lang="de-AT" sz="2000" i="1" dirty="0">
              <a:solidFill>
                <a:srgbClr val="CC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42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12010" y="0"/>
            <a:ext cx="9156010" cy="429309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rapezoid 6"/>
          <p:cNvSpPr/>
          <p:nvPr/>
        </p:nvSpPr>
        <p:spPr>
          <a:xfrm>
            <a:off x="0" y="3001998"/>
            <a:ext cx="9144000" cy="1291097"/>
          </a:xfrm>
          <a:prstGeom prst="trapezoid">
            <a:avLst>
              <a:gd name="adj" fmla="val 59142"/>
            </a:avLst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Würfel 7"/>
          <p:cNvSpPr/>
          <p:nvPr/>
        </p:nvSpPr>
        <p:spPr>
          <a:xfrm>
            <a:off x="2363194" y="1437336"/>
            <a:ext cx="4023873" cy="240425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Würfel 8"/>
          <p:cNvSpPr/>
          <p:nvPr/>
        </p:nvSpPr>
        <p:spPr>
          <a:xfrm>
            <a:off x="2728494" y="1243294"/>
            <a:ext cx="4461075" cy="240425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Würfel 9"/>
          <p:cNvSpPr/>
          <p:nvPr/>
        </p:nvSpPr>
        <p:spPr>
          <a:xfrm>
            <a:off x="1747447" y="1611608"/>
            <a:ext cx="3318381" cy="240425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Würfel 10"/>
          <p:cNvSpPr/>
          <p:nvPr/>
        </p:nvSpPr>
        <p:spPr>
          <a:xfrm>
            <a:off x="3927349" y="1689304"/>
            <a:ext cx="3712654" cy="240425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12" name="Gruppieren 11"/>
          <p:cNvGrpSpPr/>
          <p:nvPr/>
        </p:nvGrpSpPr>
        <p:grpSpPr>
          <a:xfrm>
            <a:off x="888059" y="128373"/>
            <a:ext cx="7356349" cy="518256"/>
            <a:chOff x="888059" y="128373"/>
            <a:chExt cx="6751943" cy="518256"/>
          </a:xfrm>
        </p:grpSpPr>
        <p:sp>
          <p:nvSpPr>
            <p:cNvPr id="13" name="Trapezoid 12"/>
            <p:cNvSpPr/>
            <p:nvPr userDrawn="1"/>
          </p:nvSpPr>
          <p:spPr>
            <a:xfrm flipV="1">
              <a:off x="888059" y="128376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4" name="Trapezoid 13"/>
            <p:cNvSpPr/>
            <p:nvPr userDrawn="1"/>
          </p:nvSpPr>
          <p:spPr>
            <a:xfrm flipV="1">
              <a:off x="1747447" y="128375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5" name="Trapezoid 14"/>
            <p:cNvSpPr/>
            <p:nvPr userDrawn="1"/>
          </p:nvSpPr>
          <p:spPr>
            <a:xfrm flipV="1">
              <a:off x="2674529" y="128375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Trapezoid 15"/>
            <p:cNvSpPr/>
            <p:nvPr userDrawn="1"/>
          </p:nvSpPr>
          <p:spPr>
            <a:xfrm flipV="1">
              <a:off x="3570473" y="128374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7" name="Trapezoid 16"/>
            <p:cNvSpPr/>
            <p:nvPr userDrawn="1"/>
          </p:nvSpPr>
          <p:spPr>
            <a:xfrm flipV="1">
              <a:off x="4461287" y="128374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8" name="Trapezoid 17"/>
            <p:cNvSpPr/>
            <p:nvPr userDrawn="1"/>
          </p:nvSpPr>
          <p:spPr>
            <a:xfrm flipV="1">
              <a:off x="5280359" y="128374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9" name="Trapezoid 18"/>
            <p:cNvSpPr/>
            <p:nvPr userDrawn="1"/>
          </p:nvSpPr>
          <p:spPr>
            <a:xfrm flipV="1">
              <a:off x="6138361" y="128373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Trapezoid 19"/>
            <p:cNvSpPr/>
            <p:nvPr userDrawn="1"/>
          </p:nvSpPr>
          <p:spPr>
            <a:xfrm flipV="1">
              <a:off x="6991930" y="128376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32" name="Textfeld 31"/>
          <p:cNvSpPr txBox="1"/>
          <p:nvPr/>
        </p:nvSpPr>
        <p:spPr>
          <a:xfrm>
            <a:off x="0" y="220486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Multidimensional Law</a:t>
            </a:r>
            <a:endParaRPr lang="de-AT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588398" y="3212976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0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Legal </a:t>
            </a:r>
            <a:r>
              <a:rPr lang="de-AT" sz="2000" i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situations</a:t>
            </a:r>
            <a:endParaRPr lang="de-AT" sz="20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Nach oben gekrümmter Pfeil 22"/>
          <p:cNvSpPr/>
          <p:nvPr/>
        </p:nvSpPr>
        <p:spPr>
          <a:xfrm>
            <a:off x="1536131" y="4394820"/>
            <a:ext cx="4413214" cy="1842492"/>
          </a:xfrm>
          <a:prstGeom prst="curvedUp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24" name="Nach oben gekrümmter Pfeil 23"/>
          <p:cNvSpPr/>
          <p:nvPr/>
        </p:nvSpPr>
        <p:spPr>
          <a:xfrm>
            <a:off x="2162532" y="4394820"/>
            <a:ext cx="4413214" cy="1842492"/>
          </a:xfrm>
          <a:prstGeom prst="curvedUp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25" name="Nach oben gekrümmter Pfeil 24"/>
          <p:cNvSpPr/>
          <p:nvPr/>
        </p:nvSpPr>
        <p:spPr>
          <a:xfrm>
            <a:off x="2859221" y="4394820"/>
            <a:ext cx="4413214" cy="1842492"/>
          </a:xfrm>
          <a:prstGeom prst="curvedUp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26" name="Nach oben gekrümmter Pfeil 25"/>
          <p:cNvSpPr/>
          <p:nvPr/>
        </p:nvSpPr>
        <p:spPr>
          <a:xfrm>
            <a:off x="3577069" y="4394820"/>
            <a:ext cx="4413214" cy="1842492"/>
          </a:xfrm>
          <a:prstGeom prst="curvedUp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75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eck 26"/>
          <p:cNvSpPr/>
          <p:nvPr/>
        </p:nvSpPr>
        <p:spPr>
          <a:xfrm>
            <a:off x="-12010" y="0"/>
            <a:ext cx="9156010" cy="429309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rapezoid 7"/>
          <p:cNvSpPr/>
          <p:nvPr/>
        </p:nvSpPr>
        <p:spPr>
          <a:xfrm>
            <a:off x="0" y="3001998"/>
            <a:ext cx="9144000" cy="1291097"/>
          </a:xfrm>
          <a:prstGeom prst="trapezoid">
            <a:avLst>
              <a:gd name="adj" fmla="val 59142"/>
            </a:avLst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Würfel 8"/>
          <p:cNvSpPr/>
          <p:nvPr/>
        </p:nvSpPr>
        <p:spPr>
          <a:xfrm>
            <a:off x="2363194" y="1437336"/>
            <a:ext cx="4023873" cy="240425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Würfel 9"/>
          <p:cNvSpPr/>
          <p:nvPr/>
        </p:nvSpPr>
        <p:spPr>
          <a:xfrm>
            <a:off x="2728494" y="1243294"/>
            <a:ext cx="4461075" cy="240425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Würfel 10"/>
          <p:cNvSpPr/>
          <p:nvPr/>
        </p:nvSpPr>
        <p:spPr>
          <a:xfrm>
            <a:off x="1747447" y="1611608"/>
            <a:ext cx="3318381" cy="240425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Würfel 11"/>
          <p:cNvSpPr/>
          <p:nvPr/>
        </p:nvSpPr>
        <p:spPr>
          <a:xfrm>
            <a:off x="3927349" y="1689304"/>
            <a:ext cx="3712654" cy="240425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13" name="Gruppieren 12"/>
          <p:cNvGrpSpPr/>
          <p:nvPr/>
        </p:nvGrpSpPr>
        <p:grpSpPr>
          <a:xfrm>
            <a:off x="888059" y="128373"/>
            <a:ext cx="7356349" cy="518256"/>
            <a:chOff x="888059" y="128373"/>
            <a:chExt cx="6751943" cy="518256"/>
          </a:xfrm>
        </p:grpSpPr>
        <p:sp>
          <p:nvSpPr>
            <p:cNvPr id="14" name="Trapezoid 13"/>
            <p:cNvSpPr/>
            <p:nvPr userDrawn="1"/>
          </p:nvSpPr>
          <p:spPr>
            <a:xfrm flipV="1">
              <a:off x="888059" y="128376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5" name="Trapezoid 14"/>
            <p:cNvSpPr/>
            <p:nvPr userDrawn="1"/>
          </p:nvSpPr>
          <p:spPr>
            <a:xfrm flipV="1">
              <a:off x="1747447" y="128375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Trapezoid 15"/>
            <p:cNvSpPr/>
            <p:nvPr userDrawn="1"/>
          </p:nvSpPr>
          <p:spPr>
            <a:xfrm flipV="1">
              <a:off x="2674529" y="128375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7" name="Trapezoid 16"/>
            <p:cNvSpPr/>
            <p:nvPr userDrawn="1"/>
          </p:nvSpPr>
          <p:spPr>
            <a:xfrm flipV="1">
              <a:off x="3570473" y="128374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8" name="Trapezoid 17"/>
            <p:cNvSpPr/>
            <p:nvPr userDrawn="1"/>
          </p:nvSpPr>
          <p:spPr>
            <a:xfrm flipV="1">
              <a:off x="4461287" y="128374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9" name="Trapezoid 18"/>
            <p:cNvSpPr/>
            <p:nvPr userDrawn="1"/>
          </p:nvSpPr>
          <p:spPr>
            <a:xfrm flipV="1">
              <a:off x="5280359" y="128374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Trapezoid 19"/>
            <p:cNvSpPr/>
            <p:nvPr userDrawn="1"/>
          </p:nvSpPr>
          <p:spPr>
            <a:xfrm flipV="1">
              <a:off x="6138361" y="128373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1" name="Trapezoid 20"/>
            <p:cNvSpPr/>
            <p:nvPr userDrawn="1"/>
          </p:nvSpPr>
          <p:spPr>
            <a:xfrm flipV="1">
              <a:off x="6991930" y="128376"/>
              <a:ext cx="648072" cy="518253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3" name="Textfeld 2"/>
          <p:cNvSpPr txBox="1"/>
          <p:nvPr/>
        </p:nvSpPr>
        <p:spPr>
          <a:xfrm>
            <a:off x="1715982" y="-27384"/>
            <a:ext cx="55803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4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Multicategorial</a:t>
            </a:r>
            <a:r>
              <a:rPr lang="de-AT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Law</a:t>
            </a:r>
            <a:endParaRPr lang="de-AT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144097" y="712823"/>
            <a:ext cx="4283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0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Legal </a:t>
            </a:r>
            <a:r>
              <a:rPr lang="de-AT" sz="20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thesaurus </a:t>
            </a:r>
            <a:r>
              <a:rPr lang="de-AT" sz="20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de-AT" sz="20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Legal </a:t>
            </a:r>
            <a:r>
              <a:rPr lang="de-AT" sz="20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categories</a:t>
            </a:r>
            <a:endParaRPr lang="de-AT" sz="20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Nach oben gekrümmter Pfeil 22"/>
          <p:cNvSpPr/>
          <p:nvPr/>
        </p:nvSpPr>
        <p:spPr>
          <a:xfrm>
            <a:off x="1536131" y="4394820"/>
            <a:ext cx="4413214" cy="1842492"/>
          </a:xfrm>
          <a:prstGeom prst="curvedUp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24" name="Nach oben gekrümmter Pfeil 23"/>
          <p:cNvSpPr/>
          <p:nvPr/>
        </p:nvSpPr>
        <p:spPr>
          <a:xfrm>
            <a:off x="2162532" y="4394820"/>
            <a:ext cx="4413214" cy="1842492"/>
          </a:xfrm>
          <a:prstGeom prst="curvedUp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25" name="Nach oben gekrümmter Pfeil 24"/>
          <p:cNvSpPr/>
          <p:nvPr/>
        </p:nvSpPr>
        <p:spPr>
          <a:xfrm>
            <a:off x="2859221" y="4394820"/>
            <a:ext cx="4413214" cy="1842492"/>
          </a:xfrm>
          <a:prstGeom prst="curvedUp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26" name="Nach oben gekrümmter Pfeil 25"/>
          <p:cNvSpPr/>
          <p:nvPr/>
        </p:nvSpPr>
        <p:spPr>
          <a:xfrm>
            <a:off x="3577069" y="4394820"/>
            <a:ext cx="4413214" cy="1842492"/>
          </a:xfrm>
          <a:prstGeom prst="curvedUp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58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hteck 30"/>
          <p:cNvSpPr/>
          <p:nvPr/>
        </p:nvSpPr>
        <p:spPr>
          <a:xfrm>
            <a:off x="0" y="-26988"/>
            <a:ext cx="9144000" cy="6884988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9" name="Trapezoid 8"/>
          <p:cNvSpPr/>
          <p:nvPr/>
        </p:nvSpPr>
        <p:spPr>
          <a:xfrm>
            <a:off x="0" y="4946650"/>
            <a:ext cx="9144000" cy="1290638"/>
          </a:xfrm>
          <a:prstGeom prst="trapezoid">
            <a:avLst>
              <a:gd name="adj" fmla="val 59142"/>
            </a:avLst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0" name="Würfel 9"/>
          <p:cNvSpPr/>
          <p:nvPr/>
        </p:nvSpPr>
        <p:spPr>
          <a:xfrm>
            <a:off x="2363788" y="3365500"/>
            <a:ext cx="4022725" cy="2403475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1" name="Würfel 10"/>
          <p:cNvSpPr/>
          <p:nvPr/>
        </p:nvSpPr>
        <p:spPr>
          <a:xfrm>
            <a:off x="2728913" y="3170238"/>
            <a:ext cx="4460875" cy="2405062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2" name="Würfel 11"/>
          <p:cNvSpPr/>
          <p:nvPr/>
        </p:nvSpPr>
        <p:spPr>
          <a:xfrm>
            <a:off x="1747838" y="3540125"/>
            <a:ext cx="3317875" cy="2403475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3" name="Würfel 12"/>
          <p:cNvSpPr/>
          <p:nvPr/>
        </p:nvSpPr>
        <p:spPr>
          <a:xfrm>
            <a:off x="3927475" y="3616325"/>
            <a:ext cx="3713163" cy="2405063"/>
          </a:xfrm>
          <a:prstGeom prst="cub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grpSp>
        <p:nvGrpSpPr>
          <p:cNvPr id="23560" name="Gruppieren 13"/>
          <p:cNvGrpSpPr>
            <a:grpSpLocks/>
          </p:cNvGrpSpPr>
          <p:nvPr/>
        </p:nvGrpSpPr>
        <p:grpSpPr bwMode="auto">
          <a:xfrm>
            <a:off x="977900" y="1981200"/>
            <a:ext cx="7356475" cy="517525"/>
            <a:chOff x="888059" y="128373"/>
            <a:chExt cx="6751943" cy="518256"/>
          </a:xfrm>
        </p:grpSpPr>
        <p:sp>
          <p:nvSpPr>
            <p:cNvPr id="18" name="Trapezoid 17"/>
            <p:cNvSpPr/>
            <p:nvPr/>
          </p:nvSpPr>
          <p:spPr>
            <a:xfrm flipV="1">
              <a:off x="888059" y="128373"/>
              <a:ext cx="648385" cy="518256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19" name="Trapezoid 18"/>
            <p:cNvSpPr/>
            <p:nvPr/>
          </p:nvSpPr>
          <p:spPr>
            <a:xfrm flipV="1">
              <a:off x="1747715" y="128373"/>
              <a:ext cx="648385" cy="518256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20" name="Trapezoid 19"/>
            <p:cNvSpPr/>
            <p:nvPr/>
          </p:nvSpPr>
          <p:spPr>
            <a:xfrm flipV="1">
              <a:off x="2674395" y="128373"/>
              <a:ext cx="648385" cy="518256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21" name="Trapezoid 20"/>
            <p:cNvSpPr/>
            <p:nvPr/>
          </p:nvSpPr>
          <p:spPr>
            <a:xfrm flipV="1">
              <a:off x="3570478" y="128373"/>
              <a:ext cx="648384" cy="518256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22" name="Trapezoid 21"/>
            <p:cNvSpPr/>
            <p:nvPr/>
          </p:nvSpPr>
          <p:spPr>
            <a:xfrm flipV="1">
              <a:off x="4460731" y="128373"/>
              <a:ext cx="648385" cy="518256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23" name="Trapezoid 22"/>
            <p:cNvSpPr/>
            <p:nvPr/>
          </p:nvSpPr>
          <p:spPr>
            <a:xfrm flipV="1">
              <a:off x="5281048" y="128373"/>
              <a:ext cx="646928" cy="518256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24" name="Trapezoid 23"/>
            <p:cNvSpPr/>
            <p:nvPr/>
          </p:nvSpPr>
          <p:spPr>
            <a:xfrm flipV="1">
              <a:off x="6137790" y="128373"/>
              <a:ext cx="648384" cy="518256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25" name="Trapezoid 24"/>
            <p:cNvSpPr/>
            <p:nvPr/>
          </p:nvSpPr>
          <p:spPr>
            <a:xfrm flipV="1">
              <a:off x="6991618" y="128373"/>
              <a:ext cx="648384" cy="518256"/>
            </a:xfrm>
            <a:prstGeom prst="trapezoi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</p:grpSp>
      <p:grpSp>
        <p:nvGrpSpPr>
          <p:cNvPr id="23561" name="Gruppieren 1"/>
          <p:cNvGrpSpPr>
            <a:grpSpLocks/>
          </p:cNvGrpSpPr>
          <p:nvPr/>
        </p:nvGrpSpPr>
        <p:grpSpPr bwMode="auto">
          <a:xfrm>
            <a:off x="0" y="6237288"/>
            <a:ext cx="9144000" cy="620712"/>
            <a:chOff x="0" y="4293096"/>
            <a:chExt cx="9144000" cy="2564904"/>
          </a:xfrm>
        </p:grpSpPr>
        <p:sp>
          <p:nvSpPr>
            <p:cNvPr id="7" name="Rechteck 6"/>
            <p:cNvSpPr/>
            <p:nvPr/>
          </p:nvSpPr>
          <p:spPr>
            <a:xfrm>
              <a:off x="0" y="4293096"/>
              <a:ext cx="9144000" cy="2564904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8" name="Nach oben gekrümmter Pfeil 7"/>
            <p:cNvSpPr/>
            <p:nvPr/>
          </p:nvSpPr>
          <p:spPr>
            <a:xfrm>
              <a:off x="1536700" y="4398054"/>
              <a:ext cx="4413250" cy="1836761"/>
            </a:xfrm>
            <a:prstGeom prst="curvedUpArrow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>
                <a:solidFill>
                  <a:schemeClr val="tx1"/>
                </a:solidFill>
              </a:endParaRPr>
            </a:p>
          </p:txBody>
        </p:sp>
        <p:sp>
          <p:nvSpPr>
            <p:cNvPr id="15" name="Nach oben gekrümmter Pfeil 14"/>
            <p:cNvSpPr/>
            <p:nvPr/>
          </p:nvSpPr>
          <p:spPr>
            <a:xfrm>
              <a:off x="2162175" y="4398054"/>
              <a:ext cx="4413250" cy="1836761"/>
            </a:xfrm>
            <a:prstGeom prst="curvedUpArrow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>
                <a:solidFill>
                  <a:schemeClr val="tx1"/>
                </a:solidFill>
              </a:endParaRPr>
            </a:p>
          </p:txBody>
        </p:sp>
        <p:sp>
          <p:nvSpPr>
            <p:cNvPr id="16" name="Nach oben gekrümmter Pfeil 15"/>
            <p:cNvSpPr/>
            <p:nvPr/>
          </p:nvSpPr>
          <p:spPr>
            <a:xfrm>
              <a:off x="2859088" y="4398054"/>
              <a:ext cx="4413250" cy="1836761"/>
            </a:xfrm>
            <a:prstGeom prst="curvedUpArrow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>
                <a:solidFill>
                  <a:schemeClr val="tx1"/>
                </a:solidFill>
              </a:endParaRPr>
            </a:p>
          </p:txBody>
        </p:sp>
        <p:sp>
          <p:nvSpPr>
            <p:cNvPr id="17" name="Nach oben gekrümmter Pfeil 16"/>
            <p:cNvSpPr/>
            <p:nvPr/>
          </p:nvSpPr>
          <p:spPr>
            <a:xfrm>
              <a:off x="3576638" y="4398054"/>
              <a:ext cx="4413250" cy="1836761"/>
            </a:xfrm>
            <a:prstGeom prst="curvedUpArrow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>
                <a:solidFill>
                  <a:schemeClr val="tx1"/>
                </a:solidFill>
              </a:endParaRPr>
            </a:p>
          </p:txBody>
        </p:sp>
      </p:grpSp>
      <p:grpSp>
        <p:nvGrpSpPr>
          <p:cNvPr id="23562" name="Gruppieren 5"/>
          <p:cNvGrpSpPr>
            <a:grpSpLocks/>
          </p:cNvGrpSpPr>
          <p:nvPr/>
        </p:nvGrpSpPr>
        <p:grpSpPr bwMode="auto">
          <a:xfrm>
            <a:off x="1187450" y="227013"/>
            <a:ext cx="7164388" cy="1592262"/>
            <a:chOff x="1187624" y="227221"/>
            <a:chExt cx="7164775" cy="1591796"/>
          </a:xfrm>
        </p:grpSpPr>
        <p:sp>
          <p:nvSpPr>
            <p:cNvPr id="5" name="Gleichschenkliges Dreieck 4"/>
            <p:cNvSpPr/>
            <p:nvPr/>
          </p:nvSpPr>
          <p:spPr>
            <a:xfrm>
              <a:off x="1187624" y="662069"/>
              <a:ext cx="2154354" cy="1156948"/>
            </a:xfrm>
            <a:prstGeom prst="triangl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27" name="Gleichschenkliges Dreieck 26"/>
            <p:cNvSpPr/>
            <p:nvPr/>
          </p:nvSpPr>
          <p:spPr>
            <a:xfrm>
              <a:off x="3689659" y="652546"/>
              <a:ext cx="2154354" cy="1156948"/>
            </a:xfrm>
            <a:prstGeom prst="triangl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28" name="Gleichschenkliges Dreieck 27"/>
            <p:cNvSpPr/>
            <p:nvPr/>
          </p:nvSpPr>
          <p:spPr>
            <a:xfrm>
              <a:off x="6198045" y="652546"/>
              <a:ext cx="2154354" cy="1156948"/>
            </a:xfrm>
            <a:prstGeom prst="triangl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29" name="Gleichschenkliges Dreieck 28"/>
            <p:cNvSpPr/>
            <p:nvPr/>
          </p:nvSpPr>
          <p:spPr>
            <a:xfrm>
              <a:off x="1457514" y="227221"/>
              <a:ext cx="6369394" cy="969678"/>
            </a:xfrm>
            <a:prstGeom prst="triangl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</p:grpSp>
      <p:sp>
        <p:nvSpPr>
          <p:cNvPr id="23563" name="Textfeld 29"/>
          <p:cNvSpPr txBox="1">
            <a:spLocks noChangeArrowheads="1"/>
          </p:cNvSpPr>
          <p:nvPr/>
        </p:nvSpPr>
        <p:spPr bwMode="auto">
          <a:xfrm>
            <a:off x="279400" y="227013"/>
            <a:ext cx="869488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AT" altLang="de-DE" sz="4400" b="1">
                <a:solidFill>
                  <a:srgbClr val="FFFF00"/>
                </a:solidFill>
                <a:cs typeface="Arial" charset="0"/>
              </a:rPr>
              <a:t>Metameta-Level </a:t>
            </a:r>
            <a:r>
              <a:rPr lang="de-AT" altLang="de-DE" sz="4400" b="1" smtClean="0">
                <a:solidFill>
                  <a:srgbClr val="FFFF00"/>
                </a:solidFill>
                <a:cs typeface="Arial" charset="0"/>
              </a:rPr>
              <a:t>of Abstractions</a:t>
            </a:r>
            <a:endParaRPr lang="de-AT" altLang="de-DE" sz="4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2" name="Textfeld 3"/>
          <p:cNvSpPr txBox="1">
            <a:spLocks noChangeArrowheads="1"/>
          </p:cNvSpPr>
          <p:nvPr/>
        </p:nvSpPr>
        <p:spPr bwMode="auto">
          <a:xfrm>
            <a:off x="2356717" y="1240631"/>
            <a:ext cx="46490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2000" i="1">
                <a:solidFill>
                  <a:schemeClr val="bg1"/>
                </a:solidFill>
                <a:cs typeface="Arial" charset="0"/>
              </a:rPr>
              <a:t>Thesaurus </a:t>
            </a:r>
            <a:r>
              <a:rPr lang="de-AT" altLang="de-DE" sz="2000" i="1">
                <a:solidFill>
                  <a:schemeClr val="bg1"/>
                </a:solidFill>
                <a:cs typeface="Arial" charset="0"/>
                <a:sym typeface="Wingdings" pitchFamily="2" charset="2"/>
              </a:rPr>
              <a:t> </a:t>
            </a:r>
            <a:r>
              <a:rPr lang="de-AT" altLang="de-DE" sz="2000" i="1" smtClean="0">
                <a:solidFill>
                  <a:schemeClr val="bg1"/>
                </a:solidFill>
                <a:cs typeface="Arial" charset="0"/>
                <a:sym typeface="Wingdings" pitchFamily="2" charset="2"/>
              </a:rPr>
              <a:t>Categories </a:t>
            </a:r>
            <a:r>
              <a:rPr lang="de-AT" altLang="de-DE" sz="2000" i="1">
                <a:solidFill>
                  <a:schemeClr val="bg1"/>
                </a:solidFill>
                <a:cs typeface="Arial" charset="0"/>
                <a:sym typeface="Wingdings" pitchFamily="2" charset="2"/>
              </a:rPr>
              <a:t> Ontologies</a:t>
            </a:r>
            <a:endParaRPr lang="de-AT" altLang="de-DE" sz="2000" i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1851663" y="1981200"/>
            <a:ext cx="55803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4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Multicategorial</a:t>
            </a:r>
            <a:r>
              <a:rPr lang="de-AT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Law</a:t>
            </a:r>
            <a:endParaRPr lang="de-AT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59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Bildschirmpräsentation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22</cp:revision>
  <dcterms:created xsi:type="dcterms:W3CDTF">2012-03-26T02:51:08Z</dcterms:created>
  <dcterms:modified xsi:type="dcterms:W3CDTF">2014-11-17T18:53:55Z</dcterms:modified>
</cp:coreProperties>
</file>