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2" r:id="rId4"/>
    <p:sldId id="257" r:id="rId5"/>
    <p:sldId id="258" r:id="rId6"/>
    <p:sldId id="259" r:id="rId7"/>
    <p:sldId id="260" r:id="rId8"/>
    <p:sldId id="261" r:id="rId9"/>
    <p:sldId id="265" r:id="rId10"/>
    <p:sldId id="263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jusletter-it.weblaw.ch/visualisierung/visualisierung.html" TargetMode="External"/><Relationship Id="rId2" Type="http://schemas.openxmlformats.org/officeDocument/2006/relationships/hyperlink" Target="mailto:friedrich.Lachmayer@uibk.ac.at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Vytautas.Cyras@mif.vu.lt" TargetMode="External"/><Relationship Id="rId4" Type="http://schemas.openxmlformats.org/officeDocument/2006/relationships/hyperlink" Target="http://www.legalvisualization.com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>
            <a:spLocks noChangeArrowheads="1"/>
          </p:cNvSpPr>
          <p:nvPr/>
        </p:nvSpPr>
        <p:spPr bwMode="auto">
          <a:xfrm>
            <a:off x="-10318" y="166687"/>
            <a:ext cx="914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de-AT" altLang="de-DE" sz="2400" i="1">
                <a:cs typeface="Arial" charset="0"/>
              </a:rPr>
              <a:t>University of Ljubljana</a:t>
            </a:r>
          </a:p>
          <a:p>
            <a:pPr eaLnBrk="1" hangingPunct="1"/>
            <a:r>
              <a:rPr lang="de-AT" altLang="de-DE" sz="2400" i="1">
                <a:cs typeface="Arial" charset="0"/>
              </a:rPr>
              <a:t>11</a:t>
            </a:r>
            <a:r>
              <a:rPr lang="de-AT" altLang="de-DE" sz="2400" i="1" baseline="30000">
                <a:cs typeface="Arial" charset="0"/>
              </a:rPr>
              <a:t>th</a:t>
            </a:r>
            <a:r>
              <a:rPr lang="de-AT" altLang="de-DE" sz="2400" i="1">
                <a:cs typeface="Arial" charset="0"/>
              </a:rPr>
              <a:t> November 2014</a:t>
            </a:r>
          </a:p>
        </p:txBody>
      </p:sp>
      <p:sp>
        <p:nvSpPr>
          <p:cNvPr id="6" name="Textfeld 23"/>
          <p:cNvSpPr txBox="1">
            <a:spLocks noChangeArrowheads="1"/>
          </p:cNvSpPr>
          <p:nvPr/>
        </p:nvSpPr>
        <p:spPr bwMode="auto">
          <a:xfrm>
            <a:off x="-10318" y="1556792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de-AT" altLang="de-DE" sz="5400" b="1">
                <a:cs typeface="Arial" charset="0"/>
              </a:rPr>
              <a:t>Outlines of Legal Theory</a:t>
            </a:r>
          </a:p>
        </p:txBody>
      </p:sp>
      <p:sp>
        <p:nvSpPr>
          <p:cNvPr id="11" name="Textfeld 23"/>
          <p:cNvSpPr txBox="1">
            <a:spLocks noChangeArrowheads="1"/>
          </p:cNvSpPr>
          <p:nvPr/>
        </p:nvSpPr>
        <p:spPr bwMode="auto">
          <a:xfrm>
            <a:off x="-24607" y="2564904"/>
            <a:ext cx="914400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AT" sz="48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Normative Hierarchy </a:t>
            </a:r>
          </a:p>
          <a:p>
            <a:pPr algn="ctr"/>
            <a:r>
              <a:rPr lang="de-AT" sz="48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Legal System</a:t>
            </a:r>
            <a:endParaRPr lang="de-AT" sz="48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9375" y="4523506"/>
            <a:ext cx="4548188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>
                <a:cs typeface="Arial" panose="020B0604020202020204" pitchFamily="34" charset="0"/>
              </a:rPr>
              <a:t>Friedrich LACHMAYER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>
                <a:cs typeface="Arial" panose="020B0604020202020204" pitchFamily="34" charset="0"/>
              </a:rPr>
              <a:t>University </a:t>
            </a:r>
            <a:r>
              <a:rPr lang="en-US" sz="2000" kern="0" dirty="0">
                <a:cs typeface="Arial" panose="020B0604020202020204" pitchFamily="34" charset="0"/>
              </a:rPr>
              <a:t>of </a:t>
            </a:r>
            <a:r>
              <a:rPr lang="en-US" sz="2000" kern="0">
                <a:cs typeface="Arial" panose="020B0604020202020204" pitchFamily="34" charset="0"/>
              </a:rPr>
              <a:t>Innsbruck</a:t>
            </a:r>
            <a:r>
              <a:rPr lang="en-US" sz="2000" kern="0" smtClean="0">
                <a:cs typeface="Arial" panose="020B0604020202020204" pitchFamily="34" charset="0"/>
              </a:rPr>
              <a:t>, </a:t>
            </a:r>
            <a:r>
              <a:rPr lang="en-US" sz="2000" kern="0">
                <a:cs typeface="Arial" panose="020B0604020202020204" pitchFamily="34" charset="0"/>
              </a:rPr>
              <a:t>Austria </a:t>
            </a:r>
            <a:endParaRPr lang="en-US" sz="2000" kern="0" dirty="0"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de-AT" sz="2000" kern="0">
                <a:cs typeface="Arial" panose="020B0604020202020204" pitchFamily="34" charset="0"/>
                <a:hlinkClick r:id="rId2"/>
              </a:rPr>
              <a:t>f</a:t>
            </a:r>
            <a:r>
              <a:rPr lang="lt-LT" sz="2000" kern="0">
                <a:cs typeface="Arial" panose="020B0604020202020204" pitchFamily="34" charset="0"/>
                <a:hlinkClick r:id="rId2"/>
              </a:rPr>
              <a:t>riedrich.</a:t>
            </a:r>
            <a:r>
              <a:rPr lang="de-AT" sz="2000" kern="0">
                <a:cs typeface="Arial" panose="020B0604020202020204" pitchFamily="34" charset="0"/>
                <a:hlinkClick r:id="rId2"/>
              </a:rPr>
              <a:t>l</a:t>
            </a:r>
            <a:r>
              <a:rPr lang="lt-LT" sz="2000" kern="0">
                <a:cs typeface="Arial" panose="020B0604020202020204" pitchFamily="34" charset="0"/>
                <a:hlinkClick r:id="rId2"/>
              </a:rPr>
              <a:t>achmayer@uibk.ac.at</a:t>
            </a:r>
            <a:endParaRPr lang="lt-LT" sz="2000" kern="0" dirty="0">
              <a:cs typeface="Arial" panose="020B0604020202020204" pitchFamily="34" charset="0"/>
            </a:endParaRPr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6350" y="5836369"/>
            <a:ext cx="9118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600" kern="0" smtClean="0"/>
              <a:t>Acoustic-Files (germ.) </a:t>
            </a:r>
            <a:r>
              <a:rPr lang="en-US" sz="1600" kern="0" smtClean="0">
                <a:sym typeface="Wingdings" panose="05000000000000000000" pitchFamily="2" charset="2"/>
              </a:rPr>
              <a:t> </a:t>
            </a:r>
            <a:r>
              <a:rPr lang="de-AT" altLang="de-DE" sz="1600" u="sng" smtClean="0">
                <a:hlinkClick r:id="rId3"/>
              </a:rPr>
              <a:t>http</a:t>
            </a:r>
            <a:r>
              <a:rPr lang="de-AT" altLang="de-DE" sz="1600" u="sng">
                <a:hlinkClick r:id="rId3"/>
              </a:rPr>
              <a:t>://jusletter-it.weblaw.ch/visualisierung/visualisierung.html</a:t>
            </a:r>
            <a:endParaRPr lang="de-AT" altLang="de-DE" sz="160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350" y="6193556"/>
            <a:ext cx="9093200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600" kern="0" smtClean="0">
                <a:cs typeface="Arial" panose="020B0604020202020204" pitchFamily="34" charset="0"/>
                <a:hlinkClick r:id="rId4"/>
              </a:rPr>
              <a:t>www.legalvisualization.com</a:t>
            </a:r>
            <a:r>
              <a:rPr lang="de-AT" sz="1600" kern="0" smtClean="0">
                <a:cs typeface="Arial" panose="020B0604020202020204" pitchFamily="34" charset="0"/>
              </a:rPr>
              <a:t> </a:t>
            </a:r>
            <a:endParaRPr lang="en-US" sz="1600" kern="0">
              <a:cs typeface="Arial" panose="020B060402020202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757738" y="4464769"/>
            <a:ext cx="4379912" cy="1346200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ctr" eaLnBrk="0" hangingPunct="0">
              <a:defRPr/>
            </a:pPr>
            <a:r>
              <a:rPr lang="fi-FI" sz="2000" kern="0" smtClean="0">
                <a:cs typeface="Arial" panose="020B0604020202020204" pitchFamily="34" charset="0"/>
              </a:rPr>
              <a:t>Vytautas </a:t>
            </a:r>
            <a:r>
              <a:rPr lang="fi-FI" sz="2000" kern="0">
                <a:cs typeface="Arial" panose="020B0604020202020204" pitchFamily="34" charset="0"/>
              </a:rPr>
              <a:t>ČYRAS</a:t>
            </a:r>
          </a:p>
          <a:p>
            <a:pPr marL="342900" indent="-342900" algn="ctr" eaLnBrk="0" hangingPunct="0">
              <a:defRPr/>
            </a:pPr>
            <a:r>
              <a:rPr lang="fi-FI" sz="2000" kern="0">
                <a:cs typeface="Arial" panose="020B0604020202020204" pitchFamily="34" charset="0"/>
              </a:rPr>
              <a:t>Vilnius </a:t>
            </a:r>
            <a:r>
              <a:rPr lang="fi-FI" sz="2000" kern="0" smtClean="0">
                <a:cs typeface="Arial" panose="020B0604020202020204" pitchFamily="34" charset="0"/>
              </a:rPr>
              <a:t>University, Lithuania</a:t>
            </a:r>
            <a:endParaRPr lang="fi-FI" sz="2000" kern="0">
              <a:cs typeface="Arial" panose="020B0604020202020204" pitchFamily="34" charset="0"/>
            </a:endParaRPr>
          </a:p>
          <a:p>
            <a:pPr marL="342900" indent="-342900" algn="ctr" eaLnBrk="0" hangingPunct="0">
              <a:defRPr/>
            </a:pPr>
            <a:r>
              <a:rPr lang="fi-FI" sz="2000" kern="0" smtClean="0">
                <a:cs typeface="Arial" panose="020B0604020202020204" pitchFamily="34" charset="0"/>
                <a:hlinkClick r:id="rId5"/>
              </a:rPr>
              <a:t>Vytautas.Cyras@mif.vu.lt</a:t>
            </a:r>
            <a:endParaRPr lang="en-US" sz="2000" kern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98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1331640" y="1916832"/>
            <a:ext cx="6840760" cy="3456384"/>
          </a:xfrm>
          <a:prstGeom prst="roundRect">
            <a:avLst/>
          </a:prstGeom>
          <a:noFill/>
          <a:ln w="31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Rechteck 9"/>
          <p:cNvSpPr/>
          <p:nvPr/>
        </p:nvSpPr>
        <p:spPr>
          <a:xfrm>
            <a:off x="4824028" y="1196752"/>
            <a:ext cx="360040" cy="486054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Rahmen 4"/>
          <p:cNvSpPr/>
          <p:nvPr/>
        </p:nvSpPr>
        <p:spPr>
          <a:xfrm>
            <a:off x="3275856" y="692696"/>
            <a:ext cx="3456384" cy="792088"/>
          </a:xfrm>
          <a:prstGeom prst="bevel">
            <a:avLst/>
          </a:prstGeom>
          <a:solidFill>
            <a:schemeClr val="tx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ahmen 10"/>
          <p:cNvSpPr/>
          <p:nvPr/>
        </p:nvSpPr>
        <p:spPr>
          <a:xfrm>
            <a:off x="3275856" y="2132856"/>
            <a:ext cx="3456384" cy="792088"/>
          </a:xfrm>
          <a:prstGeom prst="bevel">
            <a:avLst/>
          </a:prstGeom>
          <a:solidFill>
            <a:schemeClr val="tx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ahmen 11"/>
          <p:cNvSpPr/>
          <p:nvPr/>
        </p:nvSpPr>
        <p:spPr>
          <a:xfrm>
            <a:off x="3272408" y="3230978"/>
            <a:ext cx="3456384" cy="792088"/>
          </a:xfrm>
          <a:prstGeom prst="bevel">
            <a:avLst/>
          </a:prstGeom>
          <a:solidFill>
            <a:schemeClr val="tx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ahmen 12"/>
          <p:cNvSpPr/>
          <p:nvPr/>
        </p:nvSpPr>
        <p:spPr>
          <a:xfrm>
            <a:off x="3272408" y="4293096"/>
            <a:ext cx="3456384" cy="792088"/>
          </a:xfrm>
          <a:prstGeom prst="bevel">
            <a:avLst/>
          </a:prstGeom>
          <a:solidFill>
            <a:schemeClr val="tx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ahmen 13"/>
          <p:cNvSpPr/>
          <p:nvPr/>
        </p:nvSpPr>
        <p:spPr>
          <a:xfrm>
            <a:off x="3275856" y="5661248"/>
            <a:ext cx="3456384" cy="792088"/>
          </a:xfrm>
          <a:prstGeom prst="bevel">
            <a:avLst/>
          </a:prstGeom>
          <a:solidFill>
            <a:schemeClr val="tx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39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1331640" y="1916832"/>
            <a:ext cx="6840760" cy="34563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extfeld 1"/>
          <p:cNvSpPr txBox="1"/>
          <p:nvPr/>
        </p:nvSpPr>
        <p:spPr>
          <a:xfrm>
            <a:off x="1691680" y="2687839"/>
            <a:ext cx="11865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32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endParaRPr lang="de-AT" sz="32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21809" y="0"/>
            <a:ext cx="45592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b="1" smtClean="0">
                <a:latin typeface="Arial" panose="020B0604020202020204" pitchFamily="34" charset="0"/>
                <a:cs typeface="Arial" panose="020B0604020202020204" pitchFamily="34" charset="0"/>
              </a:rPr>
              <a:t>Hierarchy of Legal Norms</a:t>
            </a:r>
            <a:endParaRPr lang="de-AT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85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4824028" y="1196752"/>
            <a:ext cx="360040" cy="115212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" name="Abgerundetes Rechteck 3"/>
          <p:cNvSpPr/>
          <p:nvPr/>
        </p:nvSpPr>
        <p:spPr>
          <a:xfrm>
            <a:off x="1331640" y="1916832"/>
            <a:ext cx="6840760" cy="34563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Rahmen 4"/>
          <p:cNvSpPr/>
          <p:nvPr/>
        </p:nvSpPr>
        <p:spPr>
          <a:xfrm>
            <a:off x="3275856" y="692696"/>
            <a:ext cx="3456384" cy="792088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latin typeface="Arial" panose="020B0604020202020204" pitchFamily="34" charset="0"/>
                <a:cs typeface="Arial" panose="020B0604020202020204" pitchFamily="34" charset="0"/>
              </a:rPr>
              <a:t>Praeconstitutional consuetudinal  law</a:t>
            </a:r>
            <a:endParaRPr lang="de-AT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691680" y="2687839"/>
            <a:ext cx="11865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32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endParaRPr lang="de-AT" sz="32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21809" y="0"/>
            <a:ext cx="45592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b="1" smtClean="0">
                <a:latin typeface="Arial" panose="020B0604020202020204" pitchFamily="34" charset="0"/>
                <a:cs typeface="Arial" panose="020B0604020202020204" pitchFamily="34" charset="0"/>
              </a:rPr>
              <a:t>Hierarchy of Legal Norms</a:t>
            </a:r>
            <a:endParaRPr lang="de-AT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90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1331640" y="1916832"/>
            <a:ext cx="6840760" cy="34563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Rechteck 9"/>
          <p:cNvSpPr/>
          <p:nvPr/>
        </p:nvSpPr>
        <p:spPr>
          <a:xfrm>
            <a:off x="4824028" y="1196752"/>
            <a:ext cx="360040" cy="165618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Rahmen 4"/>
          <p:cNvSpPr/>
          <p:nvPr/>
        </p:nvSpPr>
        <p:spPr>
          <a:xfrm>
            <a:off x="3275856" y="692696"/>
            <a:ext cx="3456384" cy="792088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latin typeface="Arial" panose="020B0604020202020204" pitchFamily="34" charset="0"/>
                <a:cs typeface="Arial" panose="020B0604020202020204" pitchFamily="34" charset="0"/>
              </a:rPr>
              <a:t>Praeconstitutional consuetudinal  law</a:t>
            </a:r>
            <a:endParaRPr lang="de-AT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ahmen 10"/>
          <p:cNvSpPr/>
          <p:nvPr/>
        </p:nvSpPr>
        <p:spPr>
          <a:xfrm>
            <a:off x="3275856" y="2132856"/>
            <a:ext cx="3456384" cy="792088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latin typeface="Arial" panose="020B0604020202020204" pitchFamily="34" charset="0"/>
                <a:cs typeface="Arial" panose="020B0604020202020204" pitchFamily="34" charset="0"/>
              </a:rPr>
              <a:t>Constitution</a:t>
            </a:r>
            <a:endParaRPr lang="de-AT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691680" y="2687839"/>
            <a:ext cx="11865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32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endParaRPr lang="de-AT" sz="32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21809" y="0"/>
            <a:ext cx="45592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b="1" smtClean="0">
                <a:latin typeface="Arial" panose="020B0604020202020204" pitchFamily="34" charset="0"/>
                <a:cs typeface="Arial" panose="020B0604020202020204" pitchFamily="34" charset="0"/>
              </a:rPr>
              <a:t>Hierarchy of Legal Norms</a:t>
            </a:r>
            <a:endParaRPr lang="de-AT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2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1331640" y="1916832"/>
            <a:ext cx="6840760" cy="34563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Rechteck 9"/>
          <p:cNvSpPr/>
          <p:nvPr/>
        </p:nvSpPr>
        <p:spPr>
          <a:xfrm>
            <a:off x="4824028" y="1196752"/>
            <a:ext cx="360040" cy="266429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Rahmen 4"/>
          <p:cNvSpPr/>
          <p:nvPr/>
        </p:nvSpPr>
        <p:spPr>
          <a:xfrm>
            <a:off x="3275856" y="692696"/>
            <a:ext cx="3456384" cy="792088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latin typeface="Arial" panose="020B0604020202020204" pitchFamily="34" charset="0"/>
                <a:cs typeface="Arial" panose="020B0604020202020204" pitchFamily="34" charset="0"/>
              </a:rPr>
              <a:t>Praeconstitutional consuetudinal  law</a:t>
            </a:r>
            <a:endParaRPr lang="de-AT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ahmen 10"/>
          <p:cNvSpPr/>
          <p:nvPr/>
        </p:nvSpPr>
        <p:spPr>
          <a:xfrm>
            <a:off x="3275856" y="2132856"/>
            <a:ext cx="3456384" cy="792088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latin typeface="Arial" panose="020B0604020202020204" pitchFamily="34" charset="0"/>
                <a:cs typeface="Arial" panose="020B0604020202020204" pitchFamily="34" charset="0"/>
              </a:rPr>
              <a:t>Constitution</a:t>
            </a:r>
            <a:endParaRPr lang="de-AT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ahmen 11"/>
          <p:cNvSpPr/>
          <p:nvPr/>
        </p:nvSpPr>
        <p:spPr>
          <a:xfrm>
            <a:off x="3272408" y="3230978"/>
            <a:ext cx="3456384" cy="792088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latin typeface="Arial" panose="020B0604020202020204" pitchFamily="34" charset="0"/>
                <a:cs typeface="Arial" panose="020B0604020202020204" pitchFamily="34" charset="0"/>
              </a:rPr>
              <a:t>Law</a:t>
            </a:r>
            <a:endParaRPr lang="de-AT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691680" y="2687839"/>
            <a:ext cx="11865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32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endParaRPr lang="de-AT" sz="32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21809" y="0"/>
            <a:ext cx="45592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b="1" smtClean="0">
                <a:latin typeface="Arial" panose="020B0604020202020204" pitchFamily="34" charset="0"/>
                <a:cs typeface="Arial" panose="020B0604020202020204" pitchFamily="34" charset="0"/>
              </a:rPr>
              <a:t>Hierarchy of Legal Norms</a:t>
            </a:r>
            <a:endParaRPr lang="de-AT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88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1331640" y="1916832"/>
            <a:ext cx="6840760" cy="34563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Rechteck 9"/>
          <p:cNvSpPr/>
          <p:nvPr/>
        </p:nvSpPr>
        <p:spPr>
          <a:xfrm>
            <a:off x="4824028" y="1196752"/>
            <a:ext cx="360040" cy="367240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Rahmen 4"/>
          <p:cNvSpPr/>
          <p:nvPr/>
        </p:nvSpPr>
        <p:spPr>
          <a:xfrm>
            <a:off x="3275856" y="692696"/>
            <a:ext cx="3456384" cy="792088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latin typeface="Arial" panose="020B0604020202020204" pitchFamily="34" charset="0"/>
                <a:cs typeface="Arial" panose="020B0604020202020204" pitchFamily="34" charset="0"/>
              </a:rPr>
              <a:t>Praeconstitutional consuetudinal  law</a:t>
            </a:r>
            <a:endParaRPr lang="de-AT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ahmen 10"/>
          <p:cNvSpPr/>
          <p:nvPr/>
        </p:nvSpPr>
        <p:spPr>
          <a:xfrm>
            <a:off x="3275856" y="2132856"/>
            <a:ext cx="3456384" cy="792088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latin typeface="Arial" panose="020B0604020202020204" pitchFamily="34" charset="0"/>
                <a:cs typeface="Arial" panose="020B0604020202020204" pitchFamily="34" charset="0"/>
              </a:rPr>
              <a:t>Constitution</a:t>
            </a:r>
            <a:endParaRPr lang="de-AT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ahmen 11"/>
          <p:cNvSpPr/>
          <p:nvPr/>
        </p:nvSpPr>
        <p:spPr>
          <a:xfrm>
            <a:off x="3272408" y="3230978"/>
            <a:ext cx="3456384" cy="792088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latin typeface="Arial" panose="020B0604020202020204" pitchFamily="34" charset="0"/>
                <a:cs typeface="Arial" panose="020B0604020202020204" pitchFamily="34" charset="0"/>
              </a:rPr>
              <a:t>Law</a:t>
            </a:r>
            <a:endParaRPr lang="de-AT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ahmen 12"/>
          <p:cNvSpPr/>
          <p:nvPr/>
        </p:nvSpPr>
        <p:spPr>
          <a:xfrm>
            <a:off x="3272408" y="4293096"/>
            <a:ext cx="3456384" cy="792088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latin typeface="Arial" panose="020B0604020202020204" pitchFamily="34" charset="0"/>
                <a:cs typeface="Arial" panose="020B0604020202020204" pitchFamily="34" charset="0"/>
              </a:rPr>
              <a:t>Decision</a:t>
            </a:r>
            <a:endParaRPr lang="de-AT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691680" y="2687839"/>
            <a:ext cx="11865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32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endParaRPr lang="de-AT" sz="32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21809" y="0"/>
            <a:ext cx="45592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b="1" smtClean="0">
                <a:latin typeface="Arial" panose="020B0604020202020204" pitchFamily="34" charset="0"/>
                <a:cs typeface="Arial" panose="020B0604020202020204" pitchFamily="34" charset="0"/>
              </a:rPr>
              <a:t>Hierarchy of Legal Norms</a:t>
            </a:r>
            <a:endParaRPr lang="de-AT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71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1331640" y="1916832"/>
            <a:ext cx="6840760" cy="34563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Rechteck 9"/>
          <p:cNvSpPr/>
          <p:nvPr/>
        </p:nvSpPr>
        <p:spPr>
          <a:xfrm>
            <a:off x="4824028" y="1196752"/>
            <a:ext cx="360040" cy="486054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Rahmen 4"/>
          <p:cNvSpPr/>
          <p:nvPr/>
        </p:nvSpPr>
        <p:spPr>
          <a:xfrm>
            <a:off x="3275856" y="692696"/>
            <a:ext cx="3456384" cy="792088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latin typeface="Arial" panose="020B0604020202020204" pitchFamily="34" charset="0"/>
                <a:cs typeface="Arial" panose="020B0604020202020204" pitchFamily="34" charset="0"/>
              </a:rPr>
              <a:t>Praeconstitutional consuetudinal  law</a:t>
            </a:r>
            <a:endParaRPr lang="de-AT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ahmen 10"/>
          <p:cNvSpPr/>
          <p:nvPr/>
        </p:nvSpPr>
        <p:spPr>
          <a:xfrm>
            <a:off x="3275856" y="2132856"/>
            <a:ext cx="3456384" cy="792088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latin typeface="Arial" panose="020B0604020202020204" pitchFamily="34" charset="0"/>
                <a:cs typeface="Arial" panose="020B0604020202020204" pitchFamily="34" charset="0"/>
              </a:rPr>
              <a:t>Constitution</a:t>
            </a:r>
            <a:endParaRPr lang="de-AT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ahmen 11"/>
          <p:cNvSpPr/>
          <p:nvPr/>
        </p:nvSpPr>
        <p:spPr>
          <a:xfrm>
            <a:off x="3272408" y="3230978"/>
            <a:ext cx="3456384" cy="792088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latin typeface="Arial" panose="020B0604020202020204" pitchFamily="34" charset="0"/>
                <a:cs typeface="Arial" panose="020B0604020202020204" pitchFamily="34" charset="0"/>
              </a:rPr>
              <a:t>Law</a:t>
            </a:r>
            <a:endParaRPr lang="de-AT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ahmen 12"/>
          <p:cNvSpPr/>
          <p:nvPr/>
        </p:nvSpPr>
        <p:spPr>
          <a:xfrm>
            <a:off x="3272408" y="4293096"/>
            <a:ext cx="3456384" cy="792088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latin typeface="Arial" panose="020B0604020202020204" pitchFamily="34" charset="0"/>
                <a:cs typeface="Arial" panose="020B0604020202020204" pitchFamily="34" charset="0"/>
              </a:rPr>
              <a:t>Decision</a:t>
            </a:r>
            <a:endParaRPr lang="de-AT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ahmen 13"/>
          <p:cNvSpPr/>
          <p:nvPr/>
        </p:nvSpPr>
        <p:spPr>
          <a:xfrm>
            <a:off x="3275856" y="5661248"/>
            <a:ext cx="3456384" cy="792088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smtClean="0">
                <a:latin typeface="Arial" panose="020B0604020202020204" pitchFamily="34" charset="0"/>
                <a:cs typeface="Arial" panose="020B0604020202020204" pitchFamily="34" charset="0"/>
              </a:rPr>
              <a:t>Private treaty</a:t>
            </a:r>
            <a:endParaRPr lang="de-AT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691680" y="2687839"/>
            <a:ext cx="11865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32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endParaRPr lang="de-AT" sz="32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21809" y="0"/>
            <a:ext cx="45592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b="1" smtClean="0">
                <a:latin typeface="Arial" panose="020B0604020202020204" pitchFamily="34" charset="0"/>
                <a:cs typeface="Arial" panose="020B0604020202020204" pitchFamily="34" charset="0"/>
              </a:rPr>
              <a:t>Hierarchy of Legal Norms</a:t>
            </a:r>
            <a:endParaRPr lang="de-AT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39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1331640" y="1916832"/>
            <a:ext cx="6840760" cy="34563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Rahmen 4"/>
          <p:cNvSpPr/>
          <p:nvPr/>
        </p:nvSpPr>
        <p:spPr>
          <a:xfrm>
            <a:off x="3275856" y="692696"/>
            <a:ext cx="3456384" cy="792088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ahmen 10"/>
          <p:cNvSpPr/>
          <p:nvPr/>
        </p:nvSpPr>
        <p:spPr>
          <a:xfrm>
            <a:off x="3275856" y="2132856"/>
            <a:ext cx="3456384" cy="792088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ahmen 11"/>
          <p:cNvSpPr/>
          <p:nvPr/>
        </p:nvSpPr>
        <p:spPr>
          <a:xfrm>
            <a:off x="3272408" y="3230978"/>
            <a:ext cx="3456384" cy="792088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ahmen 12"/>
          <p:cNvSpPr/>
          <p:nvPr/>
        </p:nvSpPr>
        <p:spPr>
          <a:xfrm>
            <a:off x="3272408" y="4293096"/>
            <a:ext cx="3456384" cy="792088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ahmen 13"/>
          <p:cNvSpPr/>
          <p:nvPr/>
        </p:nvSpPr>
        <p:spPr>
          <a:xfrm>
            <a:off x="3275856" y="5661248"/>
            <a:ext cx="3456384" cy="792088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4824028" y="1196752"/>
            <a:ext cx="360040" cy="48605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Textfeld 8"/>
          <p:cNvSpPr txBox="1"/>
          <p:nvPr/>
        </p:nvSpPr>
        <p:spPr>
          <a:xfrm>
            <a:off x="184030" y="1482436"/>
            <a:ext cx="4419800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4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 validity</a:t>
            </a:r>
          </a:p>
          <a:p>
            <a:pPr algn="ctr"/>
            <a:r>
              <a:rPr lang="de-AT" sz="4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an </a:t>
            </a:r>
          </a:p>
          <a:p>
            <a:pPr algn="ctr"/>
            <a:r>
              <a:rPr lang="de-AT" sz="4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 relation</a:t>
            </a:r>
          </a:p>
          <a:p>
            <a:pPr algn="ctr"/>
            <a:r>
              <a:rPr lang="de-AT" sz="4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within the </a:t>
            </a:r>
          </a:p>
          <a:p>
            <a:pPr algn="ctr"/>
            <a:r>
              <a:rPr lang="de-AT" sz="4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 system</a:t>
            </a:r>
            <a:endParaRPr lang="de-AT" sz="44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91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1331640" y="1916832"/>
            <a:ext cx="6840760" cy="34563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Rahmen 4"/>
          <p:cNvSpPr/>
          <p:nvPr/>
        </p:nvSpPr>
        <p:spPr>
          <a:xfrm>
            <a:off x="3275856" y="692696"/>
            <a:ext cx="3456384" cy="792088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ahmen 10"/>
          <p:cNvSpPr/>
          <p:nvPr/>
        </p:nvSpPr>
        <p:spPr>
          <a:xfrm>
            <a:off x="3275856" y="2132856"/>
            <a:ext cx="3456384" cy="792088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ahmen 11"/>
          <p:cNvSpPr/>
          <p:nvPr/>
        </p:nvSpPr>
        <p:spPr>
          <a:xfrm>
            <a:off x="3272408" y="3230978"/>
            <a:ext cx="3456384" cy="792088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ahmen 12"/>
          <p:cNvSpPr/>
          <p:nvPr/>
        </p:nvSpPr>
        <p:spPr>
          <a:xfrm>
            <a:off x="3272408" y="4293096"/>
            <a:ext cx="3456384" cy="792088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ahmen 13"/>
          <p:cNvSpPr/>
          <p:nvPr/>
        </p:nvSpPr>
        <p:spPr>
          <a:xfrm>
            <a:off x="3275856" y="5661248"/>
            <a:ext cx="3456384" cy="792088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4824028" y="1196752"/>
            <a:ext cx="360040" cy="48605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Textfeld 8"/>
          <p:cNvSpPr txBox="1"/>
          <p:nvPr/>
        </p:nvSpPr>
        <p:spPr>
          <a:xfrm>
            <a:off x="5381432" y="0"/>
            <a:ext cx="3762568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4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 validity</a:t>
            </a:r>
          </a:p>
          <a:p>
            <a:pPr algn="ctr"/>
            <a:r>
              <a:rPr lang="de-AT" sz="4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doesn‘t need</a:t>
            </a:r>
          </a:p>
          <a:p>
            <a:pPr algn="ctr"/>
            <a:r>
              <a:rPr lang="de-AT" sz="4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scientific</a:t>
            </a:r>
          </a:p>
          <a:p>
            <a:pPr algn="ctr"/>
            <a:r>
              <a:rPr lang="de-AT" sz="4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Basic  Norm</a:t>
            </a:r>
            <a:endParaRPr lang="de-AT" sz="44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89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Bildschirmpräsentation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lachmayer</dc:creator>
  <cp:lastModifiedBy>lachmayer</cp:lastModifiedBy>
  <cp:revision>8</cp:revision>
  <dcterms:created xsi:type="dcterms:W3CDTF">2014-11-08T02:55:15Z</dcterms:created>
  <dcterms:modified xsi:type="dcterms:W3CDTF">2014-11-14T08:45:46Z</dcterms:modified>
</cp:coreProperties>
</file>