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4" r:id="rId4"/>
    <p:sldId id="277" r:id="rId5"/>
    <p:sldId id="273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99FF33"/>
    <a:srgbClr val="FF00FF"/>
    <a:srgbClr val="FF66CC"/>
    <a:srgbClr val="FF99CC"/>
    <a:srgbClr val="FFCC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riedrich.Lachmayer@uibk.ac.at" TargetMode="External"/><Relationship Id="rId2" Type="http://schemas.openxmlformats.org/officeDocument/2006/relationships/hyperlink" Target="mailto:Marijan.Pavcnik@pf.uni-lj.si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jusletter-it.weblaw.ch/visualisierung/visualisierung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-10318" y="166687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AT" altLang="de-DE" sz="2400" i="1">
                <a:cs typeface="Arial" charset="0"/>
              </a:rPr>
              <a:t>University of Ljubljana</a:t>
            </a:r>
          </a:p>
          <a:p>
            <a:pPr eaLnBrk="1" hangingPunct="1"/>
            <a:r>
              <a:rPr lang="de-AT" altLang="de-DE" sz="2400" i="1">
                <a:cs typeface="Arial" charset="0"/>
              </a:rPr>
              <a:t>11</a:t>
            </a:r>
            <a:r>
              <a:rPr lang="de-AT" altLang="de-DE" sz="2400" i="1" baseline="30000">
                <a:cs typeface="Arial" charset="0"/>
              </a:rPr>
              <a:t>th</a:t>
            </a:r>
            <a:r>
              <a:rPr lang="de-AT" altLang="de-DE" sz="2400" i="1">
                <a:cs typeface="Arial" charset="0"/>
              </a:rPr>
              <a:t> November 2014</a:t>
            </a:r>
          </a:p>
        </p:txBody>
      </p:sp>
      <p:sp>
        <p:nvSpPr>
          <p:cNvPr id="10" name="Textfeld 23"/>
          <p:cNvSpPr txBox="1">
            <a:spLocks noChangeArrowheads="1"/>
          </p:cNvSpPr>
          <p:nvPr/>
        </p:nvSpPr>
        <p:spPr bwMode="auto">
          <a:xfrm>
            <a:off x="-10318" y="1412776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de-AT" altLang="de-DE" sz="5400" b="1">
                <a:cs typeface="Arial" charset="0"/>
              </a:rPr>
              <a:t>Outlines of Legal Theory</a:t>
            </a:r>
          </a:p>
        </p:txBody>
      </p:sp>
      <p:sp>
        <p:nvSpPr>
          <p:cNvPr id="11" name="Rechteck 10"/>
          <p:cNvSpPr>
            <a:spLocks noChangeArrowheads="1"/>
          </p:cNvSpPr>
          <p:nvPr/>
        </p:nvSpPr>
        <p:spPr bwMode="auto">
          <a:xfrm>
            <a:off x="589981" y="6237312"/>
            <a:ext cx="791482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AT" altLang="de-DE" sz="2400" i="1">
              <a:cs typeface="Arial" charset="0"/>
            </a:endParaRPr>
          </a:p>
        </p:txBody>
      </p:sp>
      <p:sp>
        <p:nvSpPr>
          <p:cNvPr id="15" name="Textfeld 23"/>
          <p:cNvSpPr txBox="1">
            <a:spLocks noChangeArrowheads="1"/>
          </p:cNvSpPr>
          <p:nvPr/>
        </p:nvSpPr>
        <p:spPr bwMode="auto">
          <a:xfrm>
            <a:off x="-24607" y="2564904"/>
            <a:ext cx="914400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Weight of </a:t>
            </a:r>
            <a:r>
              <a:rPr lang="de-AT" sz="4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 </a:t>
            </a:r>
            <a:r>
              <a:rPr lang="de-AT" sz="44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Principles</a:t>
            </a:r>
            <a:endParaRPr lang="de-AT" sz="44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4606" y="5538718"/>
            <a:ext cx="91193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smtClean="0">
                <a:latin typeface="Arial" pitchFamily="34" charset="0"/>
                <a:cs typeface="Arial" pitchFamily="34" charset="0"/>
              </a:rPr>
              <a:t>IRIS </a:t>
            </a:r>
            <a:r>
              <a:rPr lang="de-AT" sz="1600" smtClean="0">
                <a:latin typeface="Arial" pitchFamily="34" charset="0"/>
                <a:cs typeface="Arial" pitchFamily="34" charset="0"/>
              </a:rPr>
              <a:t>2013: </a:t>
            </a:r>
            <a:r>
              <a:rPr lang="sl-SI" sz="160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AT" sz="1600" smtClean="0">
                <a:latin typeface="Arial" panose="020B0604020202020204" pitchFamily="34" charset="0"/>
                <a:cs typeface="Arial" panose="020B0604020202020204" pitchFamily="34" charset="0"/>
              </a:rPr>
              <a:t>ie Bedeutung </a:t>
            </a:r>
            <a:r>
              <a:rPr lang="sl-SI" sz="1600" smtClean="0">
                <a:latin typeface="Arial" panose="020B0604020202020204" pitchFamily="34" charset="0"/>
                <a:cs typeface="Arial" panose="020B0604020202020204" pitchFamily="34" charset="0"/>
              </a:rPr>
              <a:t>(D</a:t>
            </a:r>
            <a:r>
              <a:rPr lang="de-AT" sz="1600" smtClean="0">
                <a:latin typeface="Arial" panose="020B0604020202020204" pitchFamily="34" charset="0"/>
                <a:cs typeface="Arial" panose="020B0604020202020204" pitchFamily="34" charset="0"/>
              </a:rPr>
              <a:t>as Gewicht</a:t>
            </a:r>
            <a:r>
              <a:rPr lang="sl-SI" sz="160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AT" sz="1600" smtClean="0">
                <a:latin typeface="Arial" panose="020B0604020202020204" pitchFamily="34" charset="0"/>
                <a:cs typeface="Arial" panose="020B0604020202020204" pitchFamily="34" charset="0"/>
              </a:rPr>
              <a:t>der Rechtsprinzipien</a:t>
            </a:r>
            <a:endParaRPr lang="de-AT" alt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93723" y="3861048"/>
            <a:ext cx="403244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400" b="1"/>
              <a:t>Marijan </a:t>
            </a:r>
            <a:r>
              <a:rPr lang="sl-SI" sz="2400" b="1" smtClean="0"/>
              <a:t>Pavčnik</a:t>
            </a:r>
            <a:endParaRPr lang="de-AT" sz="2400" b="1" smtClean="0"/>
          </a:p>
          <a:p>
            <a:pPr algn="ctr"/>
            <a:r>
              <a:rPr lang="sl-SI" smtClean="0"/>
              <a:t>Pravna fakulteta </a:t>
            </a:r>
            <a:endParaRPr lang="de-AT"/>
          </a:p>
          <a:p>
            <a:pPr algn="ctr"/>
            <a:r>
              <a:rPr lang="sl-SI"/>
              <a:t>     Poljanski nasip 2, 1000 Ljubljana, SLO</a:t>
            </a:r>
            <a:endParaRPr lang="de-AT"/>
          </a:p>
          <a:p>
            <a:pPr algn="ctr"/>
            <a:r>
              <a:rPr lang="sl-SI"/>
              <a:t>     </a:t>
            </a:r>
            <a:r>
              <a:rPr lang="sl-SI" u="sng">
                <a:hlinkClick r:id="rId2"/>
              </a:rPr>
              <a:t>Marijan.Pavcnik@pf.uni-lj.si</a:t>
            </a:r>
            <a:endParaRPr lang="de-AT"/>
          </a:p>
        </p:txBody>
      </p:sp>
      <p:sp>
        <p:nvSpPr>
          <p:cNvPr id="3" name="Rechteck 2"/>
          <p:cNvSpPr/>
          <p:nvPr/>
        </p:nvSpPr>
        <p:spPr>
          <a:xfrm>
            <a:off x="4547393" y="3861048"/>
            <a:ext cx="422227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400" b="1"/>
              <a:t>Friedrich </a:t>
            </a:r>
            <a:r>
              <a:rPr lang="sl-SI" sz="2400" b="1" smtClean="0"/>
              <a:t>Lachmayer</a:t>
            </a:r>
            <a:endParaRPr lang="de-AT" sz="2400" b="1" smtClean="0"/>
          </a:p>
          <a:p>
            <a:pPr algn="ctr"/>
            <a:r>
              <a:rPr lang="sl-SI" smtClean="0"/>
              <a:t>Universtität </a:t>
            </a:r>
            <a:r>
              <a:rPr lang="sl-SI"/>
              <a:t>Innsbruck</a:t>
            </a:r>
            <a:endParaRPr lang="de-AT"/>
          </a:p>
          <a:p>
            <a:pPr algn="ctr"/>
            <a:r>
              <a:rPr lang="sl-SI"/>
              <a:t>       Privat: Tigergasse </a:t>
            </a:r>
            <a:r>
              <a:rPr lang="sl-SI" smtClean="0"/>
              <a:t>12/12</a:t>
            </a:r>
            <a:r>
              <a:rPr lang="de-AT" smtClean="0"/>
              <a:t>, </a:t>
            </a:r>
            <a:r>
              <a:rPr lang="sl-SI" smtClean="0"/>
              <a:t>1080 </a:t>
            </a:r>
            <a:r>
              <a:rPr lang="sl-SI"/>
              <a:t>Wien, AT</a:t>
            </a:r>
            <a:endParaRPr lang="de-AT"/>
          </a:p>
          <a:p>
            <a:pPr algn="ctr"/>
            <a:r>
              <a:rPr lang="sl-SI"/>
              <a:t>       </a:t>
            </a:r>
            <a:r>
              <a:rPr lang="sl-SI" u="sng">
                <a:hlinkClick r:id="rId3"/>
              </a:rPr>
              <a:t>Friedrich.Lachmayer@uibk.ac.at</a:t>
            </a:r>
            <a:r>
              <a:rPr lang="sl-SI"/>
              <a:t> </a:t>
            </a:r>
            <a:endParaRPr lang="de-AT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12700" y="6403231"/>
            <a:ext cx="9118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kern="0" smtClean="0">
                <a:latin typeface="Arial" panose="020B0604020202020204" pitchFamily="34" charset="0"/>
                <a:cs typeface="Arial" panose="020B0604020202020204" pitchFamily="34" charset="0"/>
              </a:rPr>
              <a:t>Acoustic-Files (germ.) </a:t>
            </a:r>
            <a:r>
              <a:rPr lang="en-US" sz="1600" kern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de-AT" altLang="de-DE" sz="1600" u="sng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</a:t>
            </a:r>
            <a:r>
              <a:rPr lang="de-AT" altLang="de-DE" sz="1600" u="sng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://jusletter-it.weblaw.ch/visualisierung/visualisierung.html</a:t>
            </a:r>
            <a:endParaRPr lang="de-AT" alt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7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8384" y="632882"/>
            <a:ext cx="910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 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800" b="1" smtClean="0">
                <a:latin typeface="Arial" pitchFamily="34" charset="0"/>
                <a:cs typeface="Arial" pitchFamily="34" charset="0"/>
              </a:rPr>
              <a:t>Double structure of constitutional interpretation</a:t>
            </a:r>
            <a:endParaRPr lang="de-AT" sz="1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1403648" y="1918947"/>
            <a:ext cx="6712207" cy="3824623"/>
            <a:chOff x="2977340" y="3104582"/>
            <a:chExt cx="3105843" cy="1769713"/>
          </a:xfrm>
        </p:grpSpPr>
        <p:sp>
          <p:nvSpPr>
            <p:cNvPr id="4" name="Rechteck 3"/>
            <p:cNvSpPr/>
            <p:nvPr/>
          </p:nvSpPr>
          <p:spPr>
            <a:xfrm>
              <a:off x="2988755" y="3104582"/>
              <a:ext cx="1345177" cy="437183"/>
            </a:xfrm>
            <a:prstGeom prst="rect">
              <a:avLst/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2000" b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Constitution</a:t>
              </a:r>
              <a:endParaRPr lang="de-AT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Rechteck 4"/>
            <p:cNvSpPr/>
            <p:nvPr/>
          </p:nvSpPr>
          <p:spPr>
            <a:xfrm>
              <a:off x="3224683" y="3428230"/>
              <a:ext cx="1345177" cy="437183"/>
            </a:xfrm>
            <a:prstGeom prst="rect">
              <a:avLst/>
            </a:prstGeom>
            <a:solidFill>
              <a:srgbClr val="99FF33"/>
            </a:solidFill>
            <a:ln w="31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2000" i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Interpretation</a:t>
              </a:r>
            </a:p>
            <a:p>
              <a:pPr algn="ctr"/>
              <a:r>
                <a:rPr lang="de-AT" sz="2000" i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of the constitution</a:t>
              </a:r>
              <a:endParaRPr lang="de-AT" sz="2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hteck 6"/>
            <p:cNvSpPr/>
            <p:nvPr/>
          </p:nvSpPr>
          <p:spPr>
            <a:xfrm>
              <a:off x="2977340" y="4113465"/>
              <a:ext cx="1345177" cy="437183"/>
            </a:xfrm>
            <a:prstGeom prst="rect">
              <a:avLst/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2000" b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Law</a:t>
              </a:r>
              <a:endParaRPr lang="de-AT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hteck 8"/>
            <p:cNvSpPr/>
            <p:nvPr/>
          </p:nvSpPr>
          <p:spPr>
            <a:xfrm>
              <a:off x="3213267" y="4437112"/>
              <a:ext cx="1345177" cy="437183"/>
            </a:xfrm>
            <a:prstGeom prst="rect">
              <a:avLst/>
            </a:prstGeom>
            <a:solidFill>
              <a:srgbClr val="99FF33"/>
            </a:solidFill>
            <a:ln w="31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20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Interpretation</a:t>
              </a:r>
            </a:p>
            <a:p>
              <a:pPr algn="ctr"/>
              <a:r>
                <a:rPr lang="de-AT" sz="2000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of the </a:t>
              </a:r>
              <a:r>
                <a:rPr lang="de-AT" sz="2000" i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law</a:t>
              </a:r>
              <a:endParaRPr lang="de-AT" sz="2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" name="Gerade Verbindung mit Pfeil 9"/>
            <p:cNvCxnSpPr/>
            <p:nvPr/>
          </p:nvCxnSpPr>
          <p:spPr>
            <a:xfrm>
              <a:off x="3123794" y="3541765"/>
              <a:ext cx="0" cy="57170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mit Pfeil 10"/>
            <p:cNvCxnSpPr>
              <a:endCxn id="5" idx="3"/>
            </p:cNvCxnSpPr>
            <p:nvPr/>
          </p:nvCxnSpPr>
          <p:spPr>
            <a:xfrm flipH="1">
              <a:off x="4569859" y="3323173"/>
              <a:ext cx="840735" cy="323648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mit Pfeil 11"/>
            <p:cNvCxnSpPr>
              <a:endCxn id="9" idx="3"/>
            </p:cNvCxnSpPr>
            <p:nvPr/>
          </p:nvCxnSpPr>
          <p:spPr>
            <a:xfrm flipH="1">
              <a:off x="4558444" y="3323173"/>
              <a:ext cx="861340" cy="1332530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hteck 12"/>
            <p:cNvSpPr/>
            <p:nvPr/>
          </p:nvSpPr>
          <p:spPr>
            <a:xfrm>
              <a:off x="4738006" y="3104582"/>
              <a:ext cx="1345177" cy="437183"/>
            </a:xfrm>
            <a:prstGeom prst="rect">
              <a:avLst/>
            </a:prstGeom>
            <a:solidFill>
              <a:srgbClr val="99FF33"/>
            </a:solidFill>
            <a:ln w="31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2000" i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Legal principles</a:t>
              </a:r>
              <a:endParaRPr lang="de-AT" sz="2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56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ppelte Welle 2"/>
          <p:cNvSpPr/>
          <p:nvPr/>
        </p:nvSpPr>
        <p:spPr>
          <a:xfrm>
            <a:off x="4613201" y="5086028"/>
            <a:ext cx="1012165" cy="645500"/>
          </a:xfrm>
          <a:prstGeom prst="doubleWave">
            <a:avLst/>
          </a:prstGeom>
          <a:solidFill>
            <a:srgbClr val="00B0F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400"/>
          </a:p>
        </p:txBody>
      </p:sp>
      <p:sp>
        <p:nvSpPr>
          <p:cNvPr id="4" name="Doppelte Welle 3"/>
          <p:cNvSpPr/>
          <p:nvPr/>
        </p:nvSpPr>
        <p:spPr>
          <a:xfrm>
            <a:off x="3410267" y="4698728"/>
            <a:ext cx="1376544" cy="877880"/>
          </a:xfrm>
          <a:prstGeom prst="doubleWave">
            <a:avLst/>
          </a:prstGeom>
          <a:solidFill>
            <a:srgbClr val="00B0F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400"/>
          </a:p>
        </p:txBody>
      </p:sp>
      <p:cxnSp>
        <p:nvCxnSpPr>
          <p:cNvPr id="5" name="Gerade Verbindung mit Pfeil 4"/>
          <p:cNvCxnSpPr>
            <a:stCxn id="7" idx="2"/>
            <a:endCxn id="20" idx="0"/>
          </p:cNvCxnSpPr>
          <p:nvPr/>
        </p:nvCxnSpPr>
        <p:spPr>
          <a:xfrm>
            <a:off x="3302192" y="2687894"/>
            <a:ext cx="1" cy="6693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2337508" y="2060849"/>
            <a:ext cx="1929367" cy="627045"/>
          </a:xfrm>
          <a:prstGeom prst="rect">
            <a:avLst/>
          </a:prstGeom>
          <a:solidFill>
            <a:srgbClr val="99FF33"/>
          </a:solidFill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Legal priciple A</a:t>
            </a:r>
            <a:endParaRPr lang="de-AT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Gerade Verbindung mit Pfeil 7"/>
          <p:cNvCxnSpPr>
            <a:stCxn id="9" idx="2"/>
            <a:endCxn id="21" idx="0"/>
          </p:cNvCxnSpPr>
          <p:nvPr/>
        </p:nvCxnSpPr>
        <p:spPr>
          <a:xfrm>
            <a:off x="6055588" y="2687893"/>
            <a:ext cx="1" cy="6693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/>
          <p:cNvSpPr/>
          <p:nvPr/>
        </p:nvSpPr>
        <p:spPr>
          <a:xfrm>
            <a:off x="5090904" y="2060848"/>
            <a:ext cx="1929367" cy="627045"/>
          </a:xfrm>
          <a:prstGeom prst="rect">
            <a:avLst/>
          </a:prstGeom>
          <a:solidFill>
            <a:srgbClr val="99FF33"/>
          </a:solidFill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Legal </a:t>
            </a:r>
            <a:r>
              <a:rPr lang="de-AT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priciple B</a:t>
            </a:r>
            <a:endParaRPr lang="de-AT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Gerade Verbindung mit Pfeil 12"/>
          <p:cNvCxnSpPr/>
          <p:nvPr/>
        </p:nvCxnSpPr>
        <p:spPr>
          <a:xfrm>
            <a:off x="3302194" y="3984238"/>
            <a:ext cx="711816" cy="123089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>
            <a:endCxn id="3" idx="0"/>
          </p:cNvCxnSpPr>
          <p:nvPr/>
        </p:nvCxnSpPr>
        <p:spPr>
          <a:xfrm flipH="1">
            <a:off x="5119284" y="3816409"/>
            <a:ext cx="1015214" cy="1309963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eck 18"/>
          <p:cNvSpPr/>
          <p:nvPr/>
        </p:nvSpPr>
        <p:spPr>
          <a:xfrm>
            <a:off x="3021134" y="5747088"/>
            <a:ext cx="3034453" cy="536737"/>
          </a:xfrm>
          <a:prstGeom prst="rect">
            <a:avLst/>
          </a:prstGeom>
          <a:noFill/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subjektive rights</a:t>
            </a:r>
            <a:endParaRPr lang="de-AT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2337509" y="3357194"/>
            <a:ext cx="1929367" cy="62704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Legal norm 1</a:t>
            </a:r>
            <a:endParaRPr lang="de-AT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5090905" y="3357193"/>
            <a:ext cx="1929367" cy="62704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Legal norm 2</a:t>
            </a:r>
            <a:endParaRPr lang="de-AT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43880" y="692696"/>
            <a:ext cx="910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smtClean="0">
                <a:latin typeface="Arial" pitchFamily="34" charset="0"/>
                <a:cs typeface="Arial" pitchFamily="34" charset="0"/>
              </a:rPr>
              <a:t>Application of legal principles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 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1200" dirty="0">
                <a:latin typeface="Arial" pitchFamily="34" charset="0"/>
                <a:cs typeface="Arial" pitchFamily="34" charset="0"/>
              </a:rPr>
              <a:t> </a:t>
            </a:r>
            <a:r>
              <a:rPr lang="de-AT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 </a:t>
            </a:r>
            <a:endParaRPr lang="de-AT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87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feld 27"/>
          <p:cNvSpPr txBox="1"/>
          <p:nvPr/>
        </p:nvSpPr>
        <p:spPr>
          <a:xfrm>
            <a:off x="0" y="6105490"/>
            <a:ext cx="910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 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1200" dirty="0">
                <a:latin typeface="Arial" pitchFamily="34" charset="0"/>
                <a:cs typeface="Arial" pitchFamily="34" charset="0"/>
              </a:rPr>
              <a:t> </a:t>
            </a:r>
            <a:r>
              <a:rPr lang="de-DE" sz="1200">
                <a:latin typeface="Arial" pitchFamily="34" charset="0"/>
                <a:cs typeface="Arial" pitchFamily="34" charset="0"/>
              </a:rPr>
              <a:t> </a:t>
            </a:r>
            <a:r>
              <a:rPr lang="de-AT" sz="2800" b="1" smtClean="0">
                <a:latin typeface="Arial" pitchFamily="34" charset="0"/>
                <a:cs typeface="Arial" pitchFamily="34" charset="0"/>
              </a:rPr>
              <a:t>Conflicting </a:t>
            </a:r>
            <a:r>
              <a:rPr lang="de-AT" sz="2800" b="1">
                <a:latin typeface="Arial" pitchFamily="34" charset="0"/>
                <a:cs typeface="Arial" pitchFamily="34" charset="0"/>
              </a:rPr>
              <a:t>subjektive rights</a:t>
            </a:r>
          </a:p>
        </p:txBody>
      </p:sp>
      <p:sp>
        <p:nvSpPr>
          <p:cNvPr id="3" name="Doppelte Welle 2"/>
          <p:cNvSpPr/>
          <p:nvPr/>
        </p:nvSpPr>
        <p:spPr>
          <a:xfrm>
            <a:off x="4141027" y="5520339"/>
            <a:ext cx="1012165" cy="645500"/>
          </a:xfrm>
          <a:prstGeom prst="doubleWave">
            <a:avLst/>
          </a:prstGeom>
          <a:solidFill>
            <a:srgbClr val="00B0F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400"/>
          </a:p>
        </p:txBody>
      </p:sp>
      <p:sp>
        <p:nvSpPr>
          <p:cNvPr id="4" name="Doppelte Welle 3"/>
          <p:cNvSpPr/>
          <p:nvPr/>
        </p:nvSpPr>
        <p:spPr>
          <a:xfrm>
            <a:off x="2938093" y="5133039"/>
            <a:ext cx="1376544" cy="877880"/>
          </a:xfrm>
          <a:prstGeom prst="doubleWave">
            <a:avLst/>
          </a:prstGeom>
          <a:solidFill>
            <a:srgbClr val="00B0F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400"/>
          </a:p>
        </p:txBody>
      </p:sp>
      <p:cxnSp>
        <p:nvCxnSpPr>
          <p:cNvPr id="5" name="Gerade Verbindung mit Pfeil 4"/>
          <p:cNvCxnSpPr>
            <a:stCxn id="7" idx="2"/>
            <a:endCxn id="20" idx="0"/>
          </p:cNvCxnSpPr>
          <p:nvPr/>
        </p:nvCxnSpPr>
        <p:spPr>
          <a:xfrm>
            <a:off x="2830018" y="3122205"/>
            <a:ext cx="1" cy="6693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1865334" y="2495160"/>
            <a:ext cx="1929367" cy="627045"/>
          </a:xfrm>
          <a:prstGeom prst="rect">
            <a:avLst/>
          </a:prstGeom>
          <a:solidFill>
            <a:srgbClr val="99FF33"/>
          </a:solidFill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Legal priciple A</a:t>
            </a:r>
            <a:endParaRPr lang="de-AT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Gerade Verbindung mit Pfeil 7"/>
          <p:cNvCxnSpPr>
            <a:stCxn id="9" idx="2"/>
            <a:endCxn id="21" idx="0"/>
          </p:cNvCxnSpPr>
          <p:nvPr/>
        </p:nvCxnSpPr>
        <p:spPr>
          <a:xfrm>
            <a:off x="5583414" y="3122204"/>
            <a:ext cx="1" cy="6693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/>
          <p:cNvSpPr/>
          <p:nvPr/>
        </p:nvSpPr>
        <p:spPr>
          <a:xfrm>
            <a:off x="4618730" y="2495159"/>
            <a:ext cx="1929367" cy="627045"/>
          </a:xfrm>
          <a:prstGeom prst="rect">
            <a:avLst/>
          </a:prstGeom>
          <a:solidFill>
            <a:srgbClr val="99FF33"/>
          </a:solidFill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Legal priciple </a:t>
            </a:r>
            <a:r>
              <a:rPr lang="de-AT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</a:t>
            </a:r>
            <a:endParaRPr lang="de-AT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Würfel 9"/>
          <p:cNvSpPr/>
          <p:nvPr/>
        </p:nvSpPr>
        <p:spPr>
          <a:xfrm>
            <a:off x="3494710" y="2120209"/>
            <a:ext cx="448540" cy="448540"/>
          </a:xfrm>
          <a:prstGeom prst="cub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400"/>
          </a:p>
        </p:txBody>
      </p:sp>
      <p:sp>
        <p:nvSpPr>
          <p:cNvPr id="12" name="Rechteck 11"/>
          <p:cNvSpPr/>
          <p:nvPr/>
        </p:nvSpPr>
        <p:spPr>
          <a:xfrm>
            <a:off x="3279949" y="1772816"/>
            <a:ext cx="3280329" cy="846577"/>
          </a:xfrm>
          <a:prstGeom prst="rect">
            <a:avLst/>
          </a:prstGeom>
          <a:noFill/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Different weights</a:t>
            </a:r>
            <a:endParaRPr lang="de-AT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Gerade Verbindung mit Pfeil 12"/>
          <p:cNvCxnSpPr/>
          <p:nvPr/>
        </p:nvCxnSpPr>
        <p:spPr>
          <a:xfrm>
            <a:off x="2830020" y="4418549"/>
            <a:ext cx="711816" cy="123089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>
            <a:endCxn id="3" idx="0"/>
          </p:cNvCxnSpPr>
          <p:nvPr/>
        </p:nvCxnSpPr>
        <p:spPr>
          <a:xfrm flipH="1">
            <a:off x="4647110" y="4250720"/>
            <a:ext cx="1015214" cy="1309963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eck 14"/>
          <p:cNvSpPr/>
          <p:nvPr/>
        </p:nvSpPr>
        <p:spPr>
          <a:xfrm>
            <a:off x="2897859" y="4637112"/>
            <a:ext cx="1959737" cy="537178"/>
          </a:xfrm>
          <a:prstGeom prst="rect">
            <a:avLst/>
          </a:prstGeom>
          <a:noFill/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i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Priority</a:t>
            </a:r>
            <a:endParaRPr lang="de-AT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Gerade Verbindung mit Pfeil 15"/>
          <p:cNvCxnSpPr>
            <a:endCxn id="10" idx="0"/>
          </p:cNvCxnSpPr>
          <p:nvPr/>
        </p:nvCxnSpPr>
        <p:spPr>
          <a:xfrm flipH="1">
            <a:off x="3775048" y="1212082"/>
            <a:ext cx="843682" cy="908127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4727757" y="1212082"/>
            <a:ext cx="1792650" cy="1091511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hteck 17"/>
          <p:cNvSpPr/>
          <p:nvPr/>
        </p:nvSpPr>
        <p:spPr>
          <a:xfrm>
            <a:off x="2938093" y="692696"/>
            <a:ext cx="3722139" cy="832909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Decision of the Constitutional Court</a:t>
            </a:r>
            <a:endParaRPr lang="de-AT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1865335" y="3791505"/>
            <a:ext cx="1929367" cy="62704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Legal norm 1</a:t>
            </a:r>
            <a:endParaRPr lang="de-AT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4618731" y="3791504"/>
            <a:ext cx="1929367" cy="62704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Legal norm </a:t>
            </a:r>
            <a:r>
              <a:rPr lang="de-AT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de-AT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Würfel 21"/>
          <p:cNvSpPr/>
          <p:nvPr/>
        </p:nvSpPr>
        <p:spPr>
          <a:xfrm>
            <a:off x="3494710" y="3489560"/>
            <a:ext cx="448540" cy="448540"/>
          </a:xfrm>
          <a:prstGeom prst="cub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400"/>
          </a:p>
        </p:txBody>
      </p:sp>
      <p:sp>
        <p:nvSpPr>
          <p:cNvPr id="23" name="Würfel 22"/>
          <p:cNvSpPr/>
          <p:nvPr/>
        </p:nvSpPr>
        <p:spPr>
          <a:xfrm>
            <a:off x="6435960" y="3601692"/>
            <a:ext cx="224272" cy="224272"/>
          </a:xfrm>
          <a:prstGeom prst="cub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bg1"/>
              </a:solidFill>
            </a:endParaRPr>
          </a:p>
        </p:txBody>
      </p:sp>
      <p:sp>
        <p:nvSpPr>
          <p:cNvPr id="31" name="Würfel 30"/>
          <p:cNvSpPr/>
          <p:nvPr/>
        </p:nvSpPr>
        <p:spPr>
          <a:xfrm>
            <a:off x="6408271" y="2276872"/>
            <a:ext cx="224272" cy="224272"/>
          </a:xfrm>
          <a:prstGeom prst="cub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91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477735" y="2355260"/>
            <a:ext cx="4794898" cy="3725854"/>
            <a:chOff x="1865334" y="692696"/>
            <a:chExt cx="4794898" cy="3725854"/>
          </a:xfrm>
        </p:grpSpPr>
        <p:cxnSp>
          <p:nvCxnSpPr>
            <p:cNvPr id="24" name="Gerade Verbindung mit Pfeil 23"/>
            <p:cNvCxnSpPr>
              <a:stCxn id="28" idx="2"/>
              <a:endCxn id="36" idx="0"/>
            </p:cNvCxnSpPr>
            <p:nvPr/>
          </p:nvCxnSpPr>
          <p:spPr>
            <a:xfrm>
              <a:off x="2830018" y="3122205"/>
              <a:ext cx="1" cy="669300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hteck 27"/>
            <p:cNvSpPr/>
            <p:nvPr/>
          </p:nvSpPr>
          <p:spPr>
            <a:xfrm>
              <a:off x="1865334" y="2495160"/>
              <a:ext cx="1929367" cy="627045"/>
            </a:xfrm>
            <a:prstGeom prst="rect">
              <a:avLst/>
            </a:prstGeom>
            <a:solidFill>
              <a:srgbClr val="99FF33"/>
            </a:solidFill>
            <a:ln w="31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Legal priciple A</a:t>
              </a:r>
              <a:endParaRPr lang="de-AT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9" name="Gerade Verbindung mit Pfeil 28"/>
            <p:cNvCxnSpPr>
              <a:stCxn id="30" idx="2"/>
              <a:endCxn id="37" idx="0"/>
            </p:cNvCxnSpPr>
            <p:nvPr/>
          </p:nvCxnSpPr>
          <p:spPr>
            <a:xfrm>
              <a:off x="5583414" y="3122204"/>
              <a:ext cx="1" cy="669300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hteck 29"/>
            <p:cNvSpPr/>
            <p:nvPr/>
          </p:nvSpPr>
          <p:spPr>
            <a:xfrm>
              <a:off x="4618730" y="2495159"/>
              <a:ext cx="1929367" cy="627045"/>
            </a:xfrm>
            <a:prstGeom prst="rect">
              <a:avLst/>
            </a:prstGeom>
            <a:solidFill>
              <a:srgbClr val="99FF33"/>
            </a:solidFill>
            <a:ln w="31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i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Legal priciple </a:t>
              </a:r>
              <a:r>
                <a:rPr lang="de-AT" i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B</a:t>
              </a:r>
              <a:endParaRPr lang="de-AT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Würfel 30"/>
            <p:cNvSpPr/>
            <p:nvPr/>
          </p:nvSpPr>
          <p:spPr>
            <a:xfrm>
              <a:off x="3494710" y="2120209"/>
              <a:ext cx="448540" cy="448540"/>
            </a:xfrm>
            <a:prstGeom prst="cub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400"/>
            </a:p>
          </p:txBody>
        </p:sp>
        <p:sp>
          <p:nvSpPr>
            <p:cNvPr id="32" name="Rechteck 31"/>
            <p:cNvSpPr/>
            <p:nvPr/>
          </p:nvSpPr>
          <p:spPr>
            <a:xfrm>
              <a:off x="3279949" y="1772816"/>
              <a:ext cx="3280329" cy="846577"/>
            </a:xfrm>
            <a:prstGeom prst="rect">
              <a:avLst/>
            </a:prstGeom>
            <a:noFill/>
            <a:ln w="3175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i="1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Different weights</a:t>
              </a:r>
              <a:endParaRPr lang="de-AT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3" name="Gerade Verbindung mit Pfeil 32"/>
            <p:cNvCxnSpPr>
              <a:endCxn id="31" idx="0"/>
            </p:cNvCxnSpPr>
            <p:nvPr/>
          </p:nvCxnSpPr>
          <p:spPr>
            <a:xfrm flipH="1">
              <a:off x="3775048" y="1212082"/>
              <a:ext cx="843682" cy="908127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mit Pfeil 33"/>
            <p:cNvCxnSpPr/>
            <p:nvPr/>
          </p:nvCxnSpPr>
          <p:spPr>
            <a:xfrm>
              <a:off x="4727757" y="1212082"/>
              <a:ext cx="1792650" cy="1091511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hteck 34"/>
            <p:cNvSpPr/>
            <p:nvPr/>
          </p:nvSpPr>
          <p:spPr>
            <a:xfrm>
              <a:off x="2938093" y="692696"/>
              <a:ext cx="3722139" cy="832909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2000" b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Decision of the Constitutional Court</a:t>
              </a:r>
              <a:endParaRPr lang="de-AT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hteck 35"/>
            <p:cNvSpPr/>
            <p:nvPr/>
          </p:nvSpPr>
          <p:spPr>
            <a:xfrm>
              <a:off x="1865335" y="3791505"/>
              <a:ext cx="1929367" cy="627045"/>
            </a:xfrm>
            <a:prstGeom prst="rect">
              <a:avLst/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Legal norm 1</a:t>
              </a:r>
              <a:endParaRPr lang="de-AT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hteck 36"/>
            <p:cNvSpPr/>
            <p:nvPr/>
          </p:nvSpPr>
          <p:spPr>
            <a:xfrm>
              <a:off x="4618731" y="3791504"/>
              <a:ext cx="1929367" cy="627045"/>
            </a:xfrm>
            <a:prstGeom prst="rect">
              <a:avLst/>
            </a:prstGeom>
            <a:solidFill>
              <a:srgbClr val="00B0F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Legal norm </a:t>
              </a:r>
              <a:r>
                <a:rPr lang="de-AT" b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de-AT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Würfel 37"/>
            <p:cNvSpPr/>
            <p:nvPr/>
          </p:nvSpPr>
          <p:spPr>
            <a:xfrm>
              <a:off x="3494710" y="3489560"/>
              <a:ext cx="448540" cy="448540"/>
            </a:xfrm>
            <a:prstGeom prst="cub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400"/>
            </a:p>
          </p:txBody>
        </p:sp>
        <p:sp>
          <p:nvSpPr>
            <p:cNvPr id="39" name="Würfel 38"/>
            <p:cNvSpPr/>
            <p:nvPr/>
          </p:nvSpPr>
          <p:spPr>
            <a:xfrm>
              <a:off x="6435960" y="3601692"/>
              <a:ext cx="224272" cy="224272"/>
            </a:xfrm>
            <a:prstGeom prst="cub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>
                <a:solidFill>
                  <a:schemeClr val="bg1"/>
                </a:solidFill>
              </a:endParaRPr>
            </a:p>
          </p:txBody>
        </p:sp>
        <p:sp>
          <p:nvSpPr>
            <p:cNvPr id="40" name="Würfel 39"/>
            <p:cNvSpPr/>
            <p:nvPr/>
          </p:nvSpPr>
          <p:spPr>
            <a:xfrm>
              <a:off x="6408271" y="2276872"/>
              <a:ext cx="224272" cy="224272"/>
            </a:xfrm>
            <a:prstGeom prst="cub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>
                <a:solidFill>
                  <a:schemeClr val="bg1"/>
                </a:solidFill>
              </a:endParaRPr>
            </a:p>
          </p:txBody>
        </p:sp>
      </p:grpSp>
      <p:cxnSp>
        <p:nvCxnSpPr>
          <p:cNvPr id="25" name="Gerade Verbindung mit Pfeil 24"/>
          <p:cNvCxnSpPr/>
          <p:nvPr/>
        </p:nvCxnSpPr>
        <p:spPr>
          <a:xfrm>
            <a:off x="4904760" y="2869118"/>
            <a:ext cx="2748477" cy="17710"/>
          </a:xfrm>
          <a:prstGeom prst="straightConnector1">
            <a:avLst/>
          </a:prstGeom>
          <a:ln w="76200">
            <a:solidFill>
              <a:schemeClr val="tx1"/>
            </a:solidFill>
            <a:prstDash val="solid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eck 25"/>
          <p:cNvSpPr/>
          <p:nvPr/>
        </p:nvSpPr>
        <p:spPr>
          <a:xfrm>
            <a:off x="5436096" y="1844824"/>
            <a:ext cx="3720606" cy="896837"/>
          </a:xfrm>
          <a:prstGeom prst="rect">
            <a:avLst/>
          </a:prstGeom>
          <a:solidFill>
            <a:srgbClr val="FFFFCC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0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 </a:t>
            </a:r>
            <a:r>
              <a:rPr lang="de-AT" sz="20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Argumentative effects</a:t>
            </a:r>
            <a:endParaRPr lang="de-AT" sz="20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AT" sz="20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 ratio </a:t>
            </a:r>
            <a:r>
              <a:rPr lang="de-AT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decidendi</a:t>
            </a:r>
            <a:endParaRPr lang="de-AT" sz="20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5436096" y="3045769"/>
            <a:ext cx="3707904" cy="1248370"/>
          </a:xfrm>
          <a:prstGeom prst="rect">
            <a:avLst/>
          </a:prstGeom>
          <a:solidFill>
            <a:srgbClr val="FFFFCC"/>
          </a:solidFill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Wingdings"/>
              <a:buChar char="à"/>
            </a:pPr>
            <a:r>
              <a:rPr lang="de-AT" sz="20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S</a:t>
            </a:r>
            <a:r>
              <a:rPr lang="de-AT" sz="20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pecial representation </a:t>
            </a:r>
          </a:p>
          <a:p>
            <a:pPr algn="ctr"/>
            <a:r>
              <a:rPr lang="de-AT" sz="20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electronic legal documents,</a:t>
            </a:r>
          </a:p>
          <a:p>
            <a:pPr algn="ctr"/>
            <a:r>
              <a:rPr lang="de-AT" sz="20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XML</a:t>
            </a:r>
            <a:endParaRPr lang="de-AT" sz="20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7099" y="188640"/>
            <a:ext cx="9100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800" b="1" smtClean="0">
                <a:latin typeface="Arial" pitchFamily="34" charset="0"/>
                <a:cs typeface="Arial" pitchFamily="34" charset="0"/>
              </a:rPr>
              <a:t>ratio </a:t>
            </a:r>
            <a:r>
              <a:rPr lang="de-DE" sz="4800" b="1" dirty="0" smtClean="0">
                <a:latin typeface="Arial" pitchFamily="34" charset="0"/>
                <a:cs typeface="Arial" pitchFamily="34" charset="0"/>
              </a:rPr>
              <a:t>decidendi</a:t>
            </a:r>
            <a:r>
              <a:rPr lang="de-DE" sz="4800" b="1" dirty="0">
                <a:latin typeface="Arial" pitchFamily="34" charset="0"/>
                <a:cs typeface="Arial" pitchFamily="34" charset="0"/>
              </a:rPr>
              <a:t> </a:t>
            </a:r>
            <a:endParaRPr lang="de-AT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13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Bildschirmpräsentation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lachmayer</dc:creator>
  <cp:lastModifiedBy>lachmayer</cp:lastModifiedBy>
  <cp:revision>24</cp:revision>
  <dcterms:created xsi:type="dcterms:W3CDTF">2013-02-18T18:12:18Z</dcterms:created>
  <dcterms:modified xsi:type="dcterms:W3CDTF">2014-11-14T08:52:33Z</dcterms:modified>
</cp:coreProperties>
</file>