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80" r:id="rId4"/>
    <p:sldId id="283" r:id="rId5"/>
    <p:sldId id="281" r:id="rId6"/>
    <p:sldId id="282" r:id="rId7"/>
    <p:sldId id="284" r:id="rId8"/>
    <p:sldId id="270" r:id="rId9"/>
    <p:sldId id="287" r:id="rId10"/>
    <p:sldId id="286" r:id="rId11"/>
    <p:sldId id="289" r:id="rId12"/>
    <p:sldId id="288" r:id="rId13"/>
    <p:sldId id="276" r:id="rId14"/>
    <p:sldId id="290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99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>
            <a:spLocks noChangeArrowheads="1"/>
          </p:cNvSpPr>
          <p:nvPr/>
        </p:nvSpPr>
        <p:spPr bwMode="auto">
          <a:xfrm>
            <a:off x="-10318" y="166687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17" name="Textfeld 23"/>
          <p:cNvSpPr txBox="1">
            <a:spLocks noChangeArrowheads="1"/>
          </p:cNvSpPr>
          <p:nvPr/>
        </p:nvSpPr>
        <p:spPr bwMode="auto">
          <a:xfrm>
            <a:off x="-10318" y="1484784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25" name="Textfeld 23"/>
          <p:cNvSpPr txBox="1">
            <a:spLocks noChangeArrowheads="1"/>
          </p:cNvSpPr>
          <p:nvPr/>
        </p:nvSpPr>
        <p:spPr bwMode="auto">
          <a:xfrm>
            <a:off x="-24607" y="2564904"/>
            <a:ext cx="91440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3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 between Legal Interpretations</a:t>
            </a:r>
          </a:p>
          <a:p>
            <a:pPr algn="ctr"/>
            <a:r>
              <a:rPr lang="de-AT" sz="3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Legal </a:t>
            </a:r>
            <a:r>
              <a:rPr lang="de-AT" sz="3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9375" y="4307482"/>
            <a:ext cx="45481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cs typeface="Arial" panose="020B0604020202020204" pitchFamily="34" charset="0"/>
              </a:rPr>
              <a:t>of </a:t>
            </a:r>
            <a:r>
              <a:rPr lang="en-US" sz="2000" kern="0"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cs typeface="Arial" panose="020B0604020202020204" pitchFamily="34" charset="0"/>
              </a:rPr>
              <a:t>, </a:t>
            </a:r>
            <a:r>
              <a:rPr lang="en-US" sz="2000" kern="0">
                <a:cs typeface="Arial" panose="020B0604020202020204" pitchFamily="34" charset="0"/>
              </a:rPr>
              <a:t>Austria </a:t>
            </a:r>
            <a:endParaRPr lang="en-US" sz="2000" kern="0" dirty="0"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cs typeface="Arial" panose="020B0604020202020204" pitchFamily="34" charset="0"/>
            </a:endParaRPr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6350" y="5620345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50" y="5977532"/>
            <a:ext cx="90932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cs typeface="Arial" panose="020B0604020202020204" pitchFamily="34" charset="0"/>
              </a:rPr>
              <a:t> </a:t>
            </a:r>
            <a:endParaRPr lang="en-US" sz="1600" kern="0"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757738" y="4248745"/>
            <a:ext cx="4379912" cy="13462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</a:rPr>
              <a:t>Vytautas </a:t>
            </a:r>
            <a:r>
              <a:rPr lang="fi-FI" sz="2000" kern="0"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cs typeface="Arial" panose="020B0604020202020204" pitchFamily="34" charset="0"/>
              </a:rPr>
              <a:t>University, Lithuania</a:t>
            </a:r>
            <a:endParaRPr lang="fi-FI" sz="2000" kern="0"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ch unten gekrümmter Pfeil 12"/>
          <p:cNvSpPr/>
          <p:nvPr/>
        </p:nvSpPr>
        <p:spPr>
          <a:xfrm flipV="1">
            <a:off x="1781690" y="4437112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4" name="Nach unten gekrümmter Pfeil 13"/>
          <p:cNvSpPr/>
          <p:nvPr/>
        </p:nvSpPr>
        <p:spPr>
          <a:xfrm flipV="1">
            <a:off x="4409982" y="4509120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73101" y="4628550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Perception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825414" y="5269002"/>
            <a:ext cx="2167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788949" y="5073658"/>
            <a:ext cx="1688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Projection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1243117" y="5941042"/>
            <a:ext cx="3688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Pattern of interpretation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Würfel 22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Würfel 23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Würfel 24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0" y="6199523"/>
            <a:ext cx="908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FF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„Subjective“ production of legal meaning</a:t>
            </a:r>
            <a:endParaRPr lang="de-AT" sz="3200" b="1" dirty="0">
              <a:solidFill>
                <a:srgbClr val="FF99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4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ch unten gekrümmter Pfeil 12"/>
          <p:cNvSpPr/>
          <p:nvPr/>
        </p:nvSpPr>
        <p:spPr>
          <a:xfrm flipV="1">
            <a:off x="1781690" y="4437112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4" name="Nach unten gekrümmter Pfeil 13"/>
          <p:cNvSpPr/>
          <p:nvPr/>
        </p:nvSpPr>
        <p:spPr>
          <a:xfrm flipV="1">
            <a:off x="4409982" y="4509120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919893" y="5479377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Subsumption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573501" y="5941041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Pattern of reaction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915375" y="4907813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Würfel 22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Würfel 23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Würfel 24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0" y="6199523"/>
            <a:ext cx="908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FF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„Subjective“ production of legal meaning</a:t>
            </a:r>
            <a:endParaRPr lang="de-AT" sz="3200" b="1" dirty="0">
              <a:solidFill>
                <a:srgbClr val="FF99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0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ch unten gekrümmter Pfeil 12"/>
          <p:cNvSpPr/>
          <p:nvPr/>
        </p:nvSpPr>
        <p:spPr>
          <a:xfrm flipV="1">
            <a:off x="1781690" y="4437112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4" name="Nach unten gekrümmter Pfeil 13"/>
          <p:cNvSpPr/>
          <p:nvPr/>
        </p:nvSpPr>
        <p:spPr>
          <a:xfrm flipV="1">
            <a:off x="4409982" y="4509120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Reflection und metareflection </a:t>
            </a:r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Hermeneutics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Würfel 22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Würfel 23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Würfel 24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0085" y="5012105"/>
            <a:ext cx="908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„Subjective“ production of legal meaning</a:t>
            </a:r>
            <a:endParaRPr lang="de-AT" sz="3200" b="1" dirty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6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2267744" y="4576642"/>
            <a:ext cx="3786679" cy="1767970"/>
            <a:chOff x="1937449" y="4455126"/>
            <a:chExt cx="4896726" cy="2286242"/>
          </a:xfrm>
        </p:grpSpPr>
        <p:sp>
          <p:nvSpPr>
            <p:cNvPr id="4" name="Nach oben gekrümmter Pfeil 3"/>
            <p:cNvSpPr/>
            <p:nvPr/>
          </p:nvSpPr>
          <p:spPr>
            <a:xfrm>
              <a:off x="1937449" y="5085184"/>
              <a:ext cx="2376264" cy="1656184"/>
            </a:xfrm>
            <a:prstGeom prst="curvedUpArrow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8" name="Nach oben gekrümmter Pfeil 7"/>
            <p:cNvSpPr/>
            <p:nvPr/>
          </p:nvSpPr>
          <p:spPr>
            <a:xfrm rot="6999354">
              <a:off x="2773327" y="4684683"/>
              <a:ext cx="2040028" cy="1580914"/>
            </a:xfrm>
            <a:prstGeom prst="curvedUpArrow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9" name="Nach oben gekrümmter Pfeil 8"/>
            <p:cNvSpPr/>
            <p:nvPr/>
          </p:nvSpPr>
          <p:spPr>
            <a:xfrm rot="19988052">
              <a:off x="4457911" y="4884653"/>
              <a:ext cx="2376264" cy="1656184"/>
            </a:xfrm>
            <a:prstGeom prst="curvedUpArrow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2004179" y="5365427"/>
            <a:ext cx="4421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200" b="1" smtClean="0">
                <a:latin typeface="Arial" panose="020B0604020202020204" pitchFamily="34" charset="0"/>
                <a:cs typeface="Arial" panose="020B0604020202020204" pitchFamily="34" charset="0"/>
              </a:rPr>
              <a:t>Hermeneutical circles</a:t>
            </a:r>
            <a:endParaRPr lang="de-A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Würfel 9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Würfel 10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Würfel 11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Reflection und metareflection </a:t>
            </a:r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Hermeneutics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2267744" y="4576642"/>
            <a:ext cx="3786679" cy="1767970"/>
            <a:chOff x="1937449" y="4455126"/>
            <a:chExt cx="4896726" cy="2286242"/>
          </a:xfrm>
        </p:grpSpPr>
        <p:sp>
          <p:nvSpPr>
            <p:cNvPr id="4" name="Nach oben gekrümmter Pfeil 3"/>
            <p:cNvSpPr/>
            <p:nvPr/>
          </p:nvSpPr>
          <p:spPr>
            <a:xfrm>
              <a:off x="1937449" y="5085184"/>
              <a:ext cx="2376264" cy="1656184"/>
            </a:xfrm>
            <a:prstGeom prst="curvedUpArrow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8" name="Nach oben gekrümmter Pfeil 7"/>
            <p:cNvSpPr/>
            <p:nvPr/>
          </p:nvSpPr>
          <p:spPr>
            <a:xfrm rot="6999354">
              <a:off x="2773327" y="4684683"/>
              <a:ext cx="2040028" cy="1580914"/>
            </a:xfrm>
            <a:prstGeom prst="curvedUpArrow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9" name="Nach oben gekrümmter Pfeil 8"/>
            <p:cNvSpPr/>
            <p:nvPr/>
          </p:nvSpPr>
          <p:spPr>
            <a:xfrm rot="19988052">
              <a:off x="4457911" y="4884653"/>
              <a:ext cx="2376264" cy="1656184"/>
            </a:xfrm>
            <a:prstGeom prst="curvedUpArrow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2004179" y="5365427"/>
            <a:ext cx="4421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200" b="1" smtClean="0">
                <a:latin typeface="Arial" panose="020B0604020202020204" pitchFamily="34" charset="0"/>
                <a:cs typeface="Arial" panose="020B0604020202020204" pitchFamily="34" charset="0"/>
              </a:rPr>
              <a:t>Hermeneutical circles</a:t>
            </a:r>
            <a:endParaRPr lang="de-A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Würfel 9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Würfel 10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Würfel 11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</a:rPr>
              <a:t>Reflection und metareflection </a:t>
            </a:r>
            <a:r>
              <a:rPr lang="de-AT" sz="2400" b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Hermeneutics</a:t>
            </a:r>
            <a:endParaRPr lang="de-A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1586" y="320035"/>
            <a:ext cx="908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„Objective“ production of legal meaning</a:t>
            </a:r>
            <a:endParaRPr lang="de-A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Nach unten gekrümmter Pfeil 14"/>
          <p:cNvSpPr/>
          <p:nvPr/>
        </p:nvSpPr>
        <p:spPr>
          <a:xfrm>
            <a:off x="2269245" y="1843189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16" name="Nach unten gekrümmter Pfeil 15"/>
          <p:cNvSpPr/>
          <p:nvPr/>
        </p:nvSpPr>
        <p:spPr>
          <a:xfrm>
            <a:off x="4573501" y="1700808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17" name="Rahmen 16"/>
          <p:cNvSpPr/>
          <p:nvPr/>
        </p:nvSpPr>
        <p:spPr>
          <a:xfrm>
            <a:off x="1045109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Rules of interpretation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</a:rPr>
              <a:t>Rules of Recognition</a:t>
            </a:r>
            <a:endParaRPr lang="de-AT" b="1" dirty="0" smtClean="0">
              <a:solidFill>
                <a:schemeClr val="bg1"/>
              </a:solidFill>
            </a:endParaRPr>
          </a:p>
        </p:txBody>
      </p:sp>
      <p:sp>
        <p:nvSpPr>
          <p:cNvPr id="18" name="Rahmen 17"/>
          <p:cNvSpPr/>
          <p:nvPr/>
        </p:nvSpPr>
        <p:spPr>
          <a:xfrm>
            <a:off x="4477232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Norms</a:t>
            </a:r>
            <a:endParaRPr lang="de-A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5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ch unten gekrümmter Pfeil 3"/>
          <p:cNvSpPr/>
          <p:nvPr/>
        </p:nvSpPr>
        <p:spPr>
          <a:xfrm>
            <a:off x="2269245" y="1843189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265619" y="4721147"/>
            <a:ext cx="1845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Samuel Pufendorf</a:t>
            </a:r>
          </a:p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impositio</a:t>
            </a:r>
            <a:endParaRPr lang="de-A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8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hmen 4"/>
          <p:cNvSpPr/>
          <p:nvPr/>
        </p:nvSpPr>
        <p:spPr>
          <a:xfrm>
            <a:off x="1045109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Rules of interpretation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</a:rPr>
              <a:t>Rules of Recognition</a:t>
            </a:r>
            <a:endParaRPr lang="de-AT" b="1" dirty="0" smtClean="0">
              <a:solidFill>
                <a:schemeClr val="bg1"/>
              </a:solidFill>
            </a:endParaRPr>
          </a:p>
        </p:txBody>
      </p:sp>
      <p:sp>
        <p:nvSpPr>
          <p:cNvPr id="2" name="Würfel 1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ch unten gekrümmter Pfeil 3"/>
          <p:cNvSpPr/>
          <p:nvPr/>
        </p:nvSpPr>
        <p:spPr>
          <a:xfrm>
            <a:off x="2269245" y="1843189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528882" y="131724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Hart</a:t>
            </a:r>
            <a:endParaRPr lang="de-A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hmen 4"/>
          <p:cNvSpPr/>
          <p:nvPr/>
        </p:nvSpPr>
        <p:spPr>
          <a:xfrm>
            <a:off x="1045109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Rules of interpretation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</a:rPr>
              <a:t>Rules of Recognition</a:t>
            </a:r>
            <a:endParaRPr lang="de-AT" b="1" dirty="0" smtClean="0">
              <a:solidFill>
                <a:schemeClr val="bg1"/>
              </a:solidFill>
            </a:endParaRPr>
          </a:p>
        </p:txBody>
      </p:sp>
      <p:sp>
        <p:nvSpPr>
          <p:cNvPr id="2" name="Würfel 1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Würfel 2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ch unten gekrümmter Pfeil 3"/>
          <p:cNvSpPr/>
          <p:nvPr/>
        </p:nvSpPr>
        <p:spPr>
          <a:xfrm>
            <a:off x="2269245" y="1843189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4573501" y="1700808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8" name="Rahmen 7"/>
          <p:cNvSpPr/>
          <p:nvPr/>
        </p:nvSpPr>
        <p:spPr>
          <a:xfrm>
            <a:off x="4477232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Norms</a:t>
            </a:r>
            <a:endParaRPr lang="de-AT" b="1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477232" y="479715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Subsumption</a:t>
            </a:r>
            <a:endParaRPr lang="de-A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8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hmen 4"/>
          <p:cNvSpPr/>
          <p:nvPr/>
        </p:nvSpPr>
        <p:spPr>
          <a:xfrm>
            <a:off x="1045109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Rules of interpretation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</a:rPr>
              <a:t>Rules of Recognition</a:t>
            </a:r>
            <a:endParaRPr lang="de-AT" b="1" dirty="0" smtClean="0">
              <a:solidFill>
                <a:schemeClr val="bg1"/>
              </a:solidFill>
            </a:endParaRPr>
          </a:p>
        </p:txBody>
      </p:sp>
      <p:sp>
        <p:nvSpPr>
          <p:cNvPr id="4" name="Nach unten gekrümmter Pfeil 3"/>
          <p:cNvSpPr/>
          <p:nvPr/>
        </p:nvSpPr>
        <p:spPr>
          <a:xfrm>
            <a:off x="2269245" y="1843189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4573501" y="1700808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8" name="Rahmen 7"/>
          <p:cNvSpPr/>
          <p:nvPr/>
        </p:nvSpPr>
        <p:spPr>
          <a:xfrm>
            <a:off x="4477232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Norms</a:t>
            </a:r>
            <a:endParaRPr lang="de-AT" b="1" dirty="0">
              <a:solidFill>
                <a:schemeClr val="bg1"/>
              </a:solidFill>
            </a:endParaRPr>
          </a:p>
        </p:txBody>
      </p:sp>
      <p:sp>
        <p:nvSpPr>
          <p:cNvPr id="12" name="Würfel 11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Würfel 12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Würfel 13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477232" y="479715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Subsumption</a:t>
            </a:r>
            <a:endParaRPr lang="de-A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8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ürfel 5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Nach unten gekrümmter Pfeil 6"/>
          <p:cNvSpPr/>
          <p:nvPr/>
        </p:nvSpPr>
        <p:spPr>
          <a:xfrm>
            <a:off x="4573501" y="1700808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8" name="Rahmen 7"/>
          <p:cNvSpPr/>
          <p:nvPr/>
        </p:nvSpPr>
        <p:spPr>
          <a:xfrm>
            <a:off x="4477232" y="1069860"/>
            <a:ext cx="3168352" cy="864096"/>
          </a:xfrm>
          <a:prstGeom prst="bevel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</a:rPr>
              <a:t>Norms</a:t>
            </a:r>
            <a:endParaRPr lang="de-AT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477078" y="4725144"/>
            <a:ext cx="1960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Hans Kelsen</a:t>
            </a:r>
          </a:p>
          <a:p>
            <a:pPr algn="ctr"/>
            <a:r>
              <a:rPr lang="de-A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Normative Monism</a:t>
            </a:r>
            <a:endParaRPr lang="de-A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60170" y="980728"/>
            <a:ext cx="908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„Objective“ production of legal meaning</a:t>
            </a:r>
            <a:endParaRPr lang="de-AT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Würfel 6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Würfel 7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Würfel 8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ch unten gekrümmter Pfeil 9"/>
          <p:cNvSpPr/>
          <p:nvPr/>
        </p:nvSpPr>
        <p:spPr>
          <a:xfrm>
            <a:off x="2269245" y="1843189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  <p:sp>
        <p:nvSpPr>
          <p:cNvPr id="12" name="Nach unten gekrümmter Pfeil 11"/>
          <p:cNvSpPr/>
          <p:nvPr/>
        </p:nvSpPr>
        <p:spPr>
          <a:xfrm>
            <a:off x="4573501" y="1700808"/>
            <a:ext cx="1512168" cy="1296144"/>
          </a:xfrm>
          <a:prstGeom prst="curved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4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0" y="6199523"/>
            <a:ext cx="908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b="1" smtClean="0">
                <a:solidFill>
                  <a:srgbClr val="FF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„Subjective“ production of legal meaning</a:t>
            </a:r>
            <a:endParaRPr lang="de-AT" sz="3200" b="1" dirty="0">
              <a:solidFill>
                <a:srgbClr val="FF99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Würfel 6"/>
          <p:cNvSpPr/>
          <p:nvPr/>
        </p:nvSpPr>
        <p:spPr>
          <a:xfrm>
            <a:off x="973101" y="2491261"/>
            <a:ext cx="1872208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Würfel 7"/>
          <p:cNvSpPr/>
          <p:nvPr/>
        </p:nvSpPr>
        <p:spPr>
          <a:xfrm>
            <a:off x="262928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roles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Würfel 8"/>
          <p:cNvSpPr/>
          <p:nvPr/>
        </p:nvSpPr>
        <p:spPr>
          <a:xfrm>
            <a:off x="5149565" y="2852936"/>
            <a:ext cx="2520280" cy="1584176"/>
          </a:xfrm>
          <a:prstGeom prst="cube">
            <a:avLst>
              <a:gd name="adj" fmla="val 10377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 and duties</a:t>
            </a:r>
            <a:endParaRPr lang="de-AT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Entia </a:t>
            </a:r>
            <a:r>
              <a:rPr lang="de-A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moralia</a:t>
            </a:r>
          </a:p>
          <a:p>
            <a:pPr algn="ctr"/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action</a:t>
            </a:r>
            <a:endParaRPr lang="de-A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Nach unten gekrümmter Pfeil 12"/>
          <p:cNvSpPr/>
          <p:nvPr/>
        </p:nvSpPr>
        <p:spPr>
          <a:xfrm flipV="1">
            <a:off x="1781690" y="4437112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14" name="Nach unten gekrümmter Pfeil 13"/>
          <p:cNvSpPr/>
          <p:nvPr/>
        </p:nvSpPr>
        <p:spPr>
          <a:xfrm flipV="1">
            <a:off x="4409982" y="4509120"/>
            <a:ext cx="2628292" cy="1734763"/>
          </a:xfrm>
          <a:prstGeom prst="curvedDownArrow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9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Bildschirmpräsentation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24</cp:revision>
  <dcterms:created xsi:type="dcterms:W3CDTF">2014-09-11T13:35:26Z</dcterms:created>
  <dcterms:modified xsi:type="dcterms:W3CDTF">2014-11-14T08:33:12Z</dcterms:modified>
</cp:coreProperties>
</file>