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66CC"/>
    <a:srgbClr val="008000"/>
    <a:srgbClr val="33CC33"/>
    <a:srgbClr val="00FFFF"/>
    <a:srgbClr val="66FF33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652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4A3DE-94D5-43F1-A936-36DA204BD676}" type="datetimeFigureOut">
              <a:rPr lang="de-AT" smtClean="0"/>
              <a:t>14.11.2014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2AC49-03F3-4F20-9FFE-2B691057DF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666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691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6705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195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290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35545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841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378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657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66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06332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48907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715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1027" name="Rechteck 7"/>
          <p:cNvSpPr>
            <a:spLocks noChangeArrowheads="1"/>
          </p:cNvSpPr>
          <p:nvPr/>
        </p:nvSpPr>
        <p:spPr bwMode="auto">
          <a:xfrm>
            <a:off x="7938" y="115888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AT" altLang="de-DE" i="1">
                <a:latin typeface="Arial" charset="0"/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i="1">
                <a:latin typeface="Arial" charset="0"/>
                <a:cs typeface="Arial" charset="0"/>
              </a:rPr>
              <a:t>13</a:t>
            </a:r>
            <a:r>
              <a:rPr lang="de-AT" altLang="de-DE" i="1" baseline="30000">
                <a:latin typeface="Arial" charset="0"/>
                <a:cs typeface="Arial" charset="0"/>
              </a:rPr>
              <a:t>th</a:t>
            </a:r>
            <a:r>
              <a:rPr lang="de-AT" altLang="de-DE" i="1">
                <a:latin typeface="Arial" charset="0"/>
                <a:cs typeface="Arial" charset="0"/>
              </a:rPr>
              <a:t> November 2014</a:t>
            </a:r>
          </a:p>
        </p:txBody>
      </p:sp>
      <p:sp>
        <p:nvSpPr>
          <p:cNvPr id="1028" name="Textfeld 23"/>
          <p:cNvSpPr txBox="1">
            <a:spLocks noChangeArrowheads="1"/>
          </p:cNvSpPr>
          <p:nvPr/>
        </p:nvSpPr>
        <p:spPr bwMode="auto">
          <a:xfrm>
            <a:off x="-23813" y="1268413"/>
            <a:ext cx="91440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AT" altLang="de-DE" sz="4800" b="1">
                <a:latin typeface="Arial" charset="0"/>
                <a:cs typeface="Arial" charset="0"/>
              </a:rPr>
              <a:t>Outlines of Legal Informatics</a:t>
            </a:r>
          </a:p>
        </p:txBody>
      </p:sp>
      <p:sp>
        <p:nvSpPr>
          <p:cNvPr id="1029" name="Textfeld 23"/>
          <p:cNvSpPr txBox="1">
            <a:spLocks noChangeArrowheads="1"/>
          </p:cNvSpPr>
          <p:nvPr/>
        </p:nvSpPr>
        <p:spPr bwMode="auto">
          <a:xfrm>
            <a:off x="6350" y="2636912"/>
            <a:ext cx="914558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4400" b="1">
                <a:solidFill>
                  <a:srgbClr val="FF0000"/>
                </a:solidFill>
                <a:latin typeface="Arial" charset="0"/>
              </a:rPr>
              <a:t>Standards of the Workflow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0102" y="4308251"/>
            <a:ext cx="454670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5560" y="5620048"/>
            <a:ext cx="9118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560" y="5977086"/>
            <a:ext cx="9093406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758088" y="4248894"/>
            <a:ext cx="4380352" cy="134585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6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15"/>
          <p:cNvSpPr>
            <a:spLocks noChangeArrowheads="1"/>
          </p:cNvSpPr>
          <p:nvPr/>
        </p:nvSpPr>
        <p:spPr bwMode="auto">
          <a:xfrm>
            <a:off x="468313" y="0"/>
            <a:ext cx="8353425" cy="9810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517 w 21600"/>
              <a:gd name="T13" fmla="*/ 2517 h 21600"/>
              <a:gd name="T14" fmla="*/ 19083 w 21600"/>
              <a:gd name="T15" fmla="*/ 1908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1433" y="21600"/>
                </a:lnTo>
                <a:lnTo>
                  <a:pt x="20167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0243" name="Text Box 16"/>
          <p:cNvSpPr txBox="1">
            <a:spLocks noChangeArrowheads="1"/>
          </p:cNvSpPr>
          <p:nvPr/>
        </p:nvSpPr>
        <p:spPr bwMode="auto">
          <a:xfrm>
            <a:off x="1525588" y="115888"/>
            <a:ext cx="6203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600" b="1">
                <a:latin typeface="Arial" charset="0"/>
              </a:rPr>
              <a:t>Science – Legal Informatics</a:t>
            </a:r>
          </a:p>
        </p:txBody>
      </p:sp>
    </p:spTree>
    <p:extLst>
      <p:ext uri="{BB962C8B-B14F-4D97-AF65-F5344CB8AC3E}">
        <p14:creationId xmlns:p14="http://schemas.microsoft.com/office/powerpoint/2010/main" val="115483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4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2051" name="AutoShape 5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2052" name="AutoShape 6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2053" name="AutoShape 7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2054" name="AutoShape 8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2055" name="AutoShape 9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2058" name="Text Box 12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2059" name="Text Box 13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2060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2061" name="Text Box 15"/>
          <p:cNvSpPr txBox="1">
            <a:spLocks noChangeArrowheads="1"/>
          </p:cNvSpPr>
          <p:nvPr/>
        </p:nvSpPr>
        <p:spPr bwMode="auto">
          <a:xfrm>
            <a:off x="3203575" y="3141663"/>
            <a:ext cx="4019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600" b="1">
                <a:latin typeface="Arial" charset="0"/>
              </a:rPr>
              <a:t>Legal Information</a:t>
            </a:r>
          </a:p>
        </p:txBody>
      </p:sp>
      <p:sp>
        <p:nvSpPr>
          <p:cNvPr id="2062" name="Text Box 16"/>
          <p:cNvSpPr txBox="1">
            <a:spLocks noChangeArrowheads="1"/>
          </p:cNvSpPr>
          <p:nvPr/>
        </p:nvSpPr>
        <p:spPr bwMode="auto">
          <a:xfrm>
            <a:off x="3248025" y="4005263"/>
            <a:ext cx="1160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</p:spTree>
    <p:extLst>
      <p:ext uri="{BB962C8B-B14F-4D97-AF65-F5344CB8AC3E}">
        <p14:creationId xmlns:p14="http://schemas.microsoft.com/office/powerpoint/2010/main" val="428327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95288" y="1196975"/>
            <a:ext cx="8353425" cy="12954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533 w 21600"/>
              <a:gd name="T13" fmla="*/ 2533 h 21600"/>
              <a:gd name="T14" fmla="*/ 19067 w 21600"/>
              <a:gd name="T15" fmla="*/ 1906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1465" y="21600"/>
                </a:lnTo>
                <a:lnTo>
                  <a:pt x="20135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751013" y="1484313"/>
            <a:ext cx="5467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600" b="1">
                <a:solidFill>
                  <a:schemeClr val="bg1"/>
                </a:solidFill>
                <a:latin typeface="Arial" charset="0"/>
              </a:rPr>
              <a:t>Standards of Regulation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203575" y="3141663"/>
            <a:ext cx="4019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600" b="1">
                <a:latin typeface="Arial" charset="0"/>
              </a:rPr>
              <a:t>Legal Information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248025" y="4005263"/>
            <a:ext cx="1160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</p:spTree>
    <p:extLst>
      <p:ext uri="{BB962C8B-B14F-4D97-AF65-F5344CB8AC3E}">
        <p14:creationId xmlns:p14="http://schemas.microsoft.com/office/powerpoint/2010/main" val="229251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9750" y="1196975"/>
            <a:ext cx="3311525" cy="12954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493 w 21600"/>
              <a:gd name="T13" fmla="*/ 3493 h 21600"/>
              <a:gd name="T14" fmla="*/ 18107 w 21600"/>
              <a:gd name="T15" fmla="*/ 1810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386" y="21600"/>
                </a:lnTo>
                <a:lnTo>
                  <a:pt x="1821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58850" y="1268413"/>
            <a:ext cx="25209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600" b="1">
                <a:solidFill>
                  <a:schemeClr val="bg1"/>
                </a:solidFill>
                <a:latin typeface="Arial" charset="0"/>
              </a:rPr>
              <a:t>Legistic</a:t>
            </a:r>
          </a:p>
          <a:p>
            <a:pPr algn="ctr" eaLnBrk="1" hangingPunct="1"/>
            <a:r>
              <a:rPr lang="de-DE" altLang="de-DE" sz="3600" b="1">
                <a:solidFill>
                  <a:schemeClr val="bg1"/>
                </a:solidFill>
                <a:latin typeface="Arial" charset="0"/>
              </a:rPr>
              <a:t>Guidelines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643313" y="714375"/>
            <a:ext cx="516096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800" b="1">
                <a:latin typeface="Arial" charset="0"/>
              </a:rPr>
              <a:t>Austrian Federal Chancellery</a:t>
            </a:r>
          </a:p>
          <a:p>
            <a:pPr algn="ctr" eaLnBrk="1" hangingPunct="1"/>
            <a:endParaRPr lang="de-DE" altLang="de-DE" sz="2800" b="1">
              <a:latin typeface="Arial" charset="0"/>
            </a:endParaRPr>
          </a:p>
          <a:p>
            <a:pPr algn="ctr" eaLnBrk="1" hangingPunct="1"/>
            <a:r>
              <a:rPr lang="de-DE" altLang="de-DE" sz="2800" b="1">
                <a:latin typeface="Arial" charset="0"/>
              </a:rPr>
              <a:t>Government of Styria</a:t>
            </a:r>
          </a:p>
        </p:txBody>
      </p:sp>
      <p:sp>
        <p:nvSpPr>
          <p:cNvPr id="4112" name="Line 17"/>
          <p:cNvSpPr>
            <a:spLocks noChangeShapeType="1"/>
          </p:cNvSpPr>
          <p:nvPr/>
        </p:nvSpPr>
        <p:spPr bwMode="auto">
          <a:xfrm>
            <a:off x="2268538" y="2349500"/>
            <a:ext cx="0" cy="1223963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113" name="Text Box 18"/>
          <p:cNvSpPr txBox="1">
            <a:spLocks noChangeArrowheads="1"/>
          </p:cNvSpPr>
          <p:nvPr/>
        </p:nvSpPr>
        <p:spPr bwMode="auto">
          <a:xfrm>
            <a:off x="3248025" y="4005263"/>
            <a:ext cx="1160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</p:spTree>
    <p:extLst>
      <p:ext uri="{BB962C8B-B14F-4D97-AF65-F5344CB8AC3E}">
        <p14:creationId xmlns:p14="http://schemas.microsoft.com/office/powerpoint/2010/main" val="278612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1979613" y="1268413"/>
            <a:ext cx="3311525" cy="12954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493 w 21600"/>
              <a:gd name="T13" fmla="*/ 3493 h 21600"/>
              <a:gd name="T14" fmla="*/ 18107 w 21600"/>
              <a:gd name="T15" fmla="*/ 1810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386" y="21600"/>
                </a:lnTo>
                <a:lnTo>
                  <a:pt x="1821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971550" y="5084763"/>
            <a:ext cx="6000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200" b="1">
                <a:latin typeface="Arial" charset="0"/>
              </a:rPr>
              <a:t>Workflow of Legal Documents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962275" y="1484313"/>
            <a:ext cx="1327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600" b="1">
                <a:solidFill>
                  <a:schemeClr val="bg1"/>
                </a:solidFill>
                <a:latin typeface="Arial" charset="0"/>
              </a:rPr>
              <a:t>eLaw</a:t>
            </a:r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3708400" y="2276475"/>
            <a:ext cx="0" cy="1223963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248025" y="4005263"/>
            <a:ext cx="1160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</p:spTree>
    <p:extLst>
      <p:ext uri="{BB962C8B-B14F-4D97-AF65-F5344CB8AC3E}">
        <p14:creationId xmlns:p14="http://schemas.microsoft.com/office/powerpoint/2010/main" val="13706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1979613" y="1268413"/>
            <a:ext cx="6480175" cy="12954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493 w 21600"/>
              <a:gd name="T13" fmla="*/ 3493 h 21600"/>
              <a:gd name="T14" fmla="*/ 18107 w 21600"/>
              <a:gd name="T15" fmla="*/ 1810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386" y="21600"/>
                </a:lnTo>
                <a:lnTo>
                  <a:pt x="1821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243263" y="4005263"/>
            <a:ext cx="1160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722688" y="620713"/>
            <a:ext cx="28908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200" b="1">
                <a:solidFill>
                  <a:srgbClr val="FF0000"/>
                </a:solidFill>
                <a:latin typeface="Arial" charset="0"/>
              </a:rPr>
              <a:t>Amendments:</a:t>
            </a:r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5148263" y="2205038"/>
            <a:ext cx="0" cy="1223962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2700338" y="1317625"/>
            <a:ext cx="50307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200" b="1">
                <a:solidFill>
                  <a:schemeClr val="bg1"/>
                </a:solidFill>
                <a:latin typeface="Arial" charset="0"/>
              </a:rPr>
              <a:t>Austrian Constitution</a:t>
            </a:r>
          </a:p>
          <a:p>
            <a:pPr algn="ctr" eaLnBrk="1" hangingPunct="1"/>
            <a:r>
              <a:rPr lang="de-DE" altLang="de-DE" sz="3200" b="1">
                <a:solidFill>
                  <a:schemeClr val="bg1"/>
                </a:solidFill>
                <a:latin typeface="Arial" charset="0"/>
              </a:rPr>
              <a:t>Austrian Publication Law</a:t>
            </a:r>
          </a:p>
        </p:txBody>
      </p:sp>
    </p:spTree>
    <p:extLst>
      <p:ext uri="{BB962C8B-B14F-4D97-AF65-F5344CB8AC3E}">
        <p14:creationId xmlns:p14="http://schemas.microsoft.com/office/powerpoint/2010/main" val="359627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rgbClr val="33CCFF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solidFill>
            <a:schemeClr val="bg1"/>
          </a:solidFill>
          <a:ln w="762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798638" y="4005263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Drafting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961063" y="4365625"/>
            <a:ext cx="1271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Database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14338" y="3068638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Politics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743825" y="4365625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eGov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243263" y="4005263"/>
            <a:ext cx="1160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Decision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570413" y="4005263"/>
            <a:ext cx="1681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Arial" charset="0"/>
              </a:rPr>
              <a:t>Promulgation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6732588" y="2276475"/>
            <a:ext cx="0" cy="1223963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4067175" y="1341438"/>
            <a:ext cx="5076825" cy="12954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493 w 21600"/>
              <a:gd name="T13" fmla="*/ 3493 h 21600"/>
              <a:gd name="T14" fmla="*/ 18107 w 21600"/>
              <a:gd name="T15" fmla="*/ 1810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386" y="21600"/>
                </a:lnTo>
                <a:lnTo>
                  <a:pt x="1821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4500563" y="1484313"/>
            <a:ext cx="416083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200" b="1">
                <a:solidFill>
                  <a:schemeClr val="bg1"/>
                </a:solidFill>
                <a:latin typeface="Arial" charset="0"/>
              </a:rPr>
              <a:t>Technical Standards</a:t>
            </a:r>
          </a:p>
          <a:p>
            <a:pPr algn="ctr" eaLnBrk="1" hangingPunct="1"/>
            <a:r>
              <a:rPr lang="de-DE" altLang="de-DE" sz="3200" b="1">
                <a:solidFill>
                  <a:schemeClr val="bg1"/>
                </a:solidFill>
                <a:latin typeface="Arial" charset="0"/>
              </a:rPr>
              <a:t>Categories, XML</a:t>
            </a:r>
          </a:p>
        </p:txBody>
      </p:sp>
    </p:spTree>
    <p:extLst>
      <p:ext uri="{BB962C8B-B14F-4D97-AF65-F5344CB8AC3E}">
        <p14:creationId xmlns:p14="http://schemas.microsoft.com/office/powerpoint/2010/main" val="369582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395288" y="1196975"/>
            <a:ext cx="8353425" cy="12954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533 w 21600"/>
              <a:gd name="T13" fmla="*/ 2533 h 21600"/>
              <a:gd name="T14" fmla="*/ 19067 w 21600"/>
              <a:gd name="T15" fmla="*/ 1906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1465" y="21600"/>
                </a:lnTo>
                <a:lnTo>
                  <a:pt x="20135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751013" y="1484313"/>
            <a:ext cx="5467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600" b="1">
                <a:solidFill>
                  <a:schemeClr val="bg1"/>
                </a:solidFill>
                <a:latin typeface="Arial" charset="0"/>
              </a:rPr>
              <a:t>Standards of Regulation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843088" y="4030663"/>
            <a:ext cx="984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>
                <a:latin typeface="Arial" charset="0"/>
              </a:rPr>
              <a:t>Drafting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015038" y="439102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>
                <a:latin typeface="Arial" charset="0"/>
              </a:rPr>
              <a:t>Database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55613" y="30940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>
                <a:latin typeface="Arial" charset="0"/>
              </a:rPr>
              <a:t>Politics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7773988" y="4391025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>
                <a:latin typeface="Arial" charset="0"/>
              </a:rPr>
              <a:t>eGov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859338" y="4005263"/>
            <a:ext cx="984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>
                <a:latin typeface="Arial" charset="0"/>
              </a:rPr>
              <a:t>Promul-</a:t>
            </a:r>
          </a:p>
          <a:p>
            <a:pPr algn="ctr" eaLnBrk="1" hangingPunct="1"/>
            <a:r>
              <a:rPr lang="de-DE" altLang="de-DE" sz="1800">
                <a:latin typeface="Arial" charset="0"/>
              </a:rPr>
              <a:t>gation</a:t>
            </a:r>
          </a:p>
        </p:txBody>
      </p:sp>
      <p:sp>
        <p:nvSpPr>
          <p:cNvPr id="8207" name="Text Box 17"/>
          <p:cNvSpPr txBox="1">
            <a:spLocks noChangeArrowheads="1"/>
          </p:cNvSpPr>
          <p:nvPr/>
        </p:nvSpPr>
        <p:spPr bwMode="auto">
          <a:xfrm>
            <a:off x="3297238" y="4030663"/>
            <a:ext cx="106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>
                <a:latin typeface="Arial" charset="0"/>
              </a:rPr>
              <a:t>Decision</a:t>
            </a:r>
          </a:p>
        </p:txBody>
      </p:sp>
    </p:spTree>
    <p:extLst>
      <p:ext uri="{BB962C8B-B14F-4D97-AF65-F5344CB8AC3E}">
        <p14:creationId xmlns:p14="http://schemas.microsoft.com/office/powerpoint/2010/main" val="221863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395288" y="1196975"/>
            <a:ext cx="8353425" cy="12954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533 w 21600"/>
              <a:gd name="T13" fmla="*/ 2533 h 21600"/>
              <a:gd name="T14" fmla="*/ 19067 w 21600"/>
              <a:gd name="T15" fmla="*/ 1906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1465" y="21600"/>
                </a:lnTo>
                <a:lnTo>
                  <a:pt x="20135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751013" y="1484313"/>
            <a:ext cx="5467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600" b="1">
                <a:solidFill>
                  <a:schemeClr val="bg1"/>
                </a:solidFill>
                <a:latin typeface="Arial" charset="0"/>
              </a:rPr>
              <a:t>Standards of Regulation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0" y="2781300"/>
            <a:ext cx="1741488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1438275" y="2781300"/>
            <a:ext cx="1741488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928938" y="2781300"/>
            <a:ext cx="1739900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4421188" y="2781300"/>
            <a:ext cx="1739900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5910263" y="2781300"/>
            <a:ext cx="1741487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7402513" y="2781300"/>
            <a:ext cx="1741487" cy="2016125"/>
          </a:xfrm>
          <a:prstGeom prst="chevron">
            <a:avLst>
              <a:gd name="adj" fmla="val 25000"/>
            </a:avLst>
          </a:prstGeom>
          <a:noFill/>
          <a:ln w="76200">
            <a:solidFill>
              <a:srgbClr val="33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de-AT" altLang="de-DE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843088" y="4030663"/>
            <a:ext cx="984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>
                <a:latin typeface="Arial" charset="0"/>
              </a:rPr>
              <a:t>Drafting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015038" y="439102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>
                <a:latin typeface="Arial" charset="0"/>
              </a:rPr>
              <a:t>Database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55613" y="30940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>
                <a:latin typeface="Arial" charset="0"/>
              </a:rPr>
              <a:t>Politics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7773988" y="4391025"/>
            <a:ext cx="73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>
                <a:latin typeface="Arial" charset="0"/>
              </a:rPr>
              <a:t>eGov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859338" y="4005263"/>
            <a:ext cx="984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>
                <a:latin typeface="Arial" charset="0"/>
              </a:rPr>
              <a:t>Promul-</a:t>
            </a:r>
          </a:p>
          <a:p>
            <a:pPr algn="ctr" eaLnBrk="1" hangingPunct="1"/>
            <a:r>
              <a:rPr lang="de-DE" altLang="de-DE" sz="1800">
                <a:latin typeface="Arial" charset="0"/>
              </a:rPr>
              <a:t>gation</a:t>
            </a:r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468313" y="0"/>
            <a:ext cx="8353425" cy="9810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517 w 21600"/>
              <a:gd name="T13" fmla="*/ 2517 h 21600"/>
              <a:gd name="T14" fmla="*/ 19083 w 21600"/>
              <a:gd name="T15" fmla="*/ 1908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1433" y="21600"/>
                </a:lnTo>
                <a:lnTo>
                  <a:pt x="20167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1525588" y="115888"/>
            <a:ext cx="6203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3600" b="1">
                <a:latin typeface="Arial" charset="0"/>
              </a:rPr>
              <a:t>Science – Legal Informatics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297238" y="4030663"/>
            <a:ext cx="106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altLang="de-DE" sz="1800">
                <a:latin typeface="Arial" charset="0"/>
              </a:rPr>
              <a:t>Decision</a:t>
            </a:r>
          </a:p>
        </p:txBody>
      </p:sp>
    </p:spTree>
    <p:extLst>
      <p:ext uri="{BB962C8B-B14F-4D97-AF65-F5344CB8AC3E}">
        <p14:creationId xmlns:p14="http://schemas.microsoft.com/office/powerpoint/2010/main" val="21805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Bildschirmpräsentation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67</cp:revision>
  <cp:lastPrinted>2014-03-06T23:01:09Z</cp:lastPrinted>
  <dcterms:created xsi:type="dcterms:W3CDTF">2014-02-13T22:26:51Z</dcterms:created>
  <dcterms:modified xsi:type="dcterms:W3CDTF">2014-11-13T23:53:35Z</dcterms:modified>
</cp:coreProperties>
</file>