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CC"/>
    <a:srgbClr val="008000"/>
    <a:srgbClr val="33CC33"/>
    <a:srgbClr val="00FFFF"/>
    <a:srgbClr val="66FF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652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A3DE-94D5-43F1-A936-36DA204BD676}" type="datetimeFigureOut">
              <a:rPr lang="de-AT" smtClean="0"/>
              <a:t>14.11.2014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2AC49-03F3-4F20-9FFE-2B691057DFF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666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t>14.11.2014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usletter-it.weblaw.ch/visualisierung/visualisierung.html" TargetMode="External"/><Relationship Id="rId2" Type="http://schemas.openxmlformats.org/officeDocument/2006/relationships/hyperlink" Target="mailto:friedrich.Lachmayer@uibk.ac.a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Vytautas.Cyras@mif.vu.lt" TargetMode="External"/><Relationship Id="rId4" Type="http://schemas.openxmlformats.org/officeDocument/2006/relationships/hyperlink" Target="http://www.legalvisualization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1027" name="Rechteck 7"/>
          <p:cNvSpPr>
            <a:spLocks noChangeArrowheads="1"/>
          </p:cNvSpPr>
          <p:nvPr/>
        </p:nvSpPr>
        <p:spPr bwMode="auto">
          <a:xfrm>
            <a:off x="7938" y="115888"/>
            <a:ext cx="914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AT" altLang="de-DE" i="1">
                <a:latin typeface="Arial" charset="0"/>
                <a:cs typeface="Arial" charset="0"/>
              </a:rPr>
              <a:t>University of Ljubljana</a:t>
            </a:r>
          </a:p>
          <a:p>
            <a:pPr eaLnBrk="1" hangingPunct="1"/>
            <a:r>
              <a:rPr lang="de-AT" altLang="de-DE" i="1">
                <a:latin typeface="Arial" charset="0"/>
                <a:cs typeface="Arial" charset="0"/>
              </a:rPr>
              <a:t>13</a:t>
            </a:r>
            <a:r>
              <a:rPr lang="de-AT" altLang="de-DE" i="1" baseline="30000">
                <a:latin typeface="Arial" charset="0"/>
                <a:cs typeface="Arial" charset="0"/>
              </a:rPr>
              <a:t>th</a:t>
            </a:r>
            <a:r>
              <a:rPr lang="de-AT" altLang="de-DE" i="1">
                <a:latin typeface="Arial" charset="0"/>
                <a:cs typeface="Arial" charset="0"/>
              </a:rPr>
              <a:t> November 2014</a:t>
            </a:r>
          </a:p>
        </p:txBody>
      </p:sp>
      <p:sp>
        <p:nvSpPr>
          <p:cNvPr id="1028" name="Textfeld 23"/>
          <p:cNvSpPr txBox="1">
            <a:spLocks noChangeArrowheads="1"/>
          </p:cNvSpPr>
          <p:nvPr/>
        </p:nvSpPr>
        <p:spPr bwMode="auto">
          <a:xfrm>
            <a:off x="-58247" y="1805915"/>
            <a:ext cx="9144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AT" altLang="de-DE" sz="4800" b="1">
                <a:latin typeface="Arial" charset="0"/>
                <a:cs typeface="Arial" charset="0"/>
              </a:rPr>
              <a:t>Outlines of </a:t>
            </a:r>
            <a:r>
              <a:rPr lang="de-AT" altLang="de-DE" sz="4800" b="1" smtClean="0">
                <a:latin typeface="Arial" charset="0"/>
                <a:cs typeface="Arial" charset="0"/>
              </a:rPr>
              <a:t>Legal Informatics</a:t>
            </a:r>
            <a:endParaRPr lang="de-AT" altLang="de-DE" sz="4800" b="1">
              <a:latin typeface="Arial" charset="0"/>
              <a:cs typeface="Arial" charset="0"/>
            </a:endParaRPr>
          </a:p>
        </p:txBody>
      </p:sp>
      <p:sp>
        <p:nvSpPr>
          <p:cNvPr id="1029" name="Textfeld 23"/>
          <p:cNvSpPr txBox="1">
            <a:spLocks noChangeArrowheads="1"/>
          </p:cNvSpPr>
          <p:nvPr/>
        </p:nvSpPr>
        <p:spPr bwMode="auto">
          <a:xfrm>
            <a:off x="6350" y="2852936"/>
            <a:ext cx="91455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400" b="1">
                <a:solidFill>
                  <a:srgbClr val="FF0000"/>
                </a:solidFill>
                <a:latin typeface="Arial" charset="0"/>
              </a:rPr>
              <a:t>Legislative Workflow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0102" y="4524275"/>
            <a:ext cx="4546703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Friedrich LACHMAYER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Innsbruck</a:t>
            </a:r>
            <a:r>
              <a:rPr lang="en-US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>
                <a:latin typeface="Arial" panose="020B0604020202020204" pitchFamily="34" charset="0"/>
                <a:cs typeface="Arial" panose="020B0604020202020204" pitchFamily="34" charset="0"/>
              </a:rPr>
              <a:t>Austria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riedrich.</a:t>
            </a:r>
            <a:r>
              <a:rPr lang="de-A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lt-LT" sz="2000" ker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achmayer@uibk.ac.at</a:t>
            </a:r>
            <a:endParaRPr lang="lt-LT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5560" y="5836072"/>
            <a:ext cx="911873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sz="1600" kern="0" smtClean="0"/>
              <a:t>Acoustic-Files (germ.) </a:t>
            </a:r>
            <a:r>
              <a:rPr lang="en-US" sz="1600" kern="0" smtClean="0">
                <a:sym typeface="Wingdings" panose="05000000000000000000" pitchFamily="2" charset="2"/>
              </a:rPr>
              <a:t> </a:t>
            </a:r>
            <a:r>
              <a:rPr lang="de-AT" altLang="de-DE" sz="1600" u="sng" smtClean="0">
                <a:hlinkClick r:id="rId3"/>
              </a:rPr>
              <a:t>http</a:t>
            </a:r>
            <a:r>
              <a:rPr lang="de-AT" altLang="de-DE" sz="1600" u="sng">
                <a:hlinkClick r:id="rId3"/>
              </a:rPr>
              <a:t>://jusletter-it.weblaw.ch/visualisierung/visualisierung.html</a:t>
            </a:r>
            <a:endParaRPr lang="de-AT" altLang="de-DE" sz="16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60" y="6193110"/>
            <a:ext cx="9093406" cy="33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1600" kern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www.legalvisualization.com</a:t>
            </a:r>
            <a:r>
              <a:rPr lang="de-AT" sz="1600" kern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ker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758088" y="4464918"/>
            <a:ext cx="4380352" cy="1345853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Vytautas </a:t>
            </a: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ČYRAS</a:t>
            </a:r>
          </a:p>
          <a:p>
            <a:pPr marL="342900" indent="-342900" algn="ctr" eaLnBrk="0" hangingPunct="0">
              <a:defRPr/>
            </a:pPr>
            <a:r>
              <a:rPr lang="fi-FI" sz="2000" kern="0">
                <a:latin typeface="Arial" panose="020B0604020202020204" pitchFamily="34" charset="0"/>
                <a:cs typeface="Arial" panose="020B0604020202020204" pitchFamily="34" charset="0"/>
              </a:rPr>
              <a:t>Vilnius </a:t>
            </a: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</a:rPr>
              <a:t>University, Lithuania</a:t>
            </a:r>
            <a:endParaRPr lang="fi-FI" sz="2000" ker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 eaLnBrk="0" hangingPunct="0">
              <a:defRPr/>
            </a:pPr>
            <a:r>
              <a:rPr lang="fi-FI" sz="2000" kern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Vytautas.Cyras@mif.vu.lt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6713" y="3068638"/>
            <a:ext cx="108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Politics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92075" y="5949950"/>
            <a:ext cx="1398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Parliament</a:t>
            </a:r>
          </a:p>
        </p:txBody>
      </p:sp>
    </p:spTree>
    <p:extLst>
      <p:ext uri="{BB962C8B-B14F-4D97-AF65-F5344CB8AC3E}">
        <p14:creationId xmlns:p14="http://schemas.microsoft.com/office/powerpoint/2010/main" val="6751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57363" y="4005263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Drafting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420813" y="4365625"/>
            <a:ext cx="153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„Legistics“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1187450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15950" y="6092825"/>
            <a:ext cx="1978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Legislative XML</a:t>
            </a:r>
          </a:p>
        </p:txBody>
      </p:sp>
    </p:spTree>
    <p:extLst>
      <p:ext uri="{BB962C8B-B14F-4D97-AF65-F5344CB8AC3E}">
        <p14:creationId xmlns:p14="http://schemas.microsoft.com/office/powerpoint/2010/main" val="23846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01988" y="4005263"/>
            <a:ext cx="1243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Decision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287713" y="2997200"/>
            <a:ext cx="931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„Law“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1187450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24844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547813" y="5876925"/>
            <a:ext cx="2894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Parlamentarian </a:t>
            </a:r>
          </a:p>
          <a:p>
            <a:pPr algn="ctr" eaLnBrk="1" hangingPunct="1"/>
            <a:r>
              <a:rPr lang="de-DE" altLang="de-DE" sz="2000" b="1">
                <a:latin typeface="Arial" charset="0"/>
              </a:rPr>
              <a:t>Centre of Competence</a:t>
            </a:r>
          </a:p>
        </p:txBody>
      </p:sp>
    </p:spTree>
    <p:extLst>
      <p:ext uri="{BB962C8B-B14F-4D97-AF65-F5344CB8AC3E}">
        <p14:creationId xmlns:p14="http://schemas.microsoft.com/office/powerpoint/2010/main" val="30823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500563" y="4005263"/>
            <a:ext cx="1820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Promulgation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1187450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24844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>
            <a:off x="39957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3563938" y="5949950"/>
            <a:ext cx="1749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eLaw Project</a:t>
            </a:r>
          </a:p>
          <a:p>
            <a:pPr algn="ctr" eaLnBrk="1" hangingPunct="1"/>
            <a:r>
              <a:rPr lang="de-DE" altLang="de-DE" sz="2000" b="1">
                <a:latin typeface="Arial" charset="0"/>
              </a:rPr>
              <a:t>Law Gazette</a:t>
            </a:r>
          </a:p>
        </p:txBody>
      </p:sp>
    </p:spTree>
    <p:extLst>
      <p:ext uri="{BB962C8B-B14F-4D97-AF65-F5344CB8AC3E}">
        <p14:creationId xmlns:p14="http://schemas.microsoft.com/office/powerpoint/2010/main" val="330659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940425" y="4365625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Database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1187450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>
            <a:off x="24844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39957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5580063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789613" y="6092825"/>
            <a:ext cx="608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RIS</a:t>
            </a:r>
          </a:p>
        </p:txBody>
      </p:sp>
    </p:spTree>
    <p:extLst>
      <p:ext uri="{BB962C8B-B14F-4D97-AF65-F5344CB8AC3E}">
        <p14:creationId xmlns:p14="http://schemas.microsoft.com/office/powerpoint/2010/main" val="10960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729538" y="436562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eGov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1187450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24844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399573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5580063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7164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878638" y="5949950"/>
            <a:ext cx="200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Help.gv</a:t>
            </a:r>
          </a:p>
          <a:p>
            <a:pPr algn="ctr" eaLnBrk="1" hangingPunct="1"/>
            <a:r>
              <a:rPr lang="de-DE" altLang="de-DE" sz="2000" b="1">
                <a:latin typeface="Arial" charset="0"/>
              </a:rPr>
              <a:t>Finance Online</a:t>
            </a:r>
          </a:p>
        </p:txBody>
      </p:sp>
    </p:spTree>
    <p:extLst>
      <p:ext uri="{BB962C8B-B14F-4D97-AF65-F5344CB8AC3E}">
        <p14:creationId xmlns:p14="http://schemas.microsoft.com/office/powerpoint/2010/main" val="409983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6387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16388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7729538" y="436562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eGov</a:t>
            </a:r>
          </a:p>
        </p:txBody>
      </p:sp>
      <p:sp>
        <p:nvSpPr>
          <p:cNvPr id="16390" name="AutoShape 17"/>
          <p:cNvSpPr>
            <a:spLocks noChangeArrowheads="1"/>
          </p:cNvSpPr>
          <p:nvPr/>
        </p:nvSpPr>
        <p:spPr bwMode="auto">
          <a:xfrm>
            <a:off x="179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6391" name="AutoShape 22"/>
          <p:cNvSpPr>
            <a:spLocks noChangeArrowheads="1"/>
          </p:cNvSpPr>
          <p:nvPr/>
        </p:nvSpPr>
        <p:spPr bwMode="auto">
          <a:xfrm>
            <a:off x="7164388" y="5013325"/>
            <a:ext cx="1368425" cy="863600"/>
          </a:xfrm>
          <a:prstGeom prst="cube">
            <a:avLst>
              <a:gd name="adj" fmla="val 67097"/>
            </a:avLst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b="1">
                <a:latin typeface="Arial" charset="0"/>
              </a:rPr>
              <a:t>IT</a:t>
            </a:r>
          </a:p>
        </p:txBody>
      </p:sp>
      <p:sp>
        <p:nvSpPr>
          <p:cNvPr id="16392" name="Text Box 23"/>
          <p:cNvSpPr txBox="1">
            <a:spLocks noChangeArrowheads="1"/>
          </p:cNvSpPr>
          <p:nvPr/>
        </p:nvSpPr>
        <p:spPr bwMode="auto">
          <a:xfrm>
            <a:off x="6878638" y="5949950"/>
            <a:ext cx="2003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Help.gv</a:t>
            </a:r>
          </a:p>
          <a:p>
            <a:pPr algn="ctr" eaLnBrk="1" hangingPunct="1"/>
            <a:r>
              <a:rPr lang="de-DE" altLang="de-DE" sz="2000" b="1">
                <a:latin typeface="Arial" charset="0"/>
              </a:rPr>
              <a:t>Finance Online</a:t>
            </a:r>
          </a:p>
        </p:txBody>
      </p:sp>
    </p:spTree>
    <p:extLst>
      <p:ext uri="{BB962C8B-B14F-4D97-AF65-F5344CB8AC3E}">
        <p14:creationId xmlns:p14="http://schemas.microsoft.com/office/powerpoint/2010/main" val="37059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41300" y="3143250"/>
            <a:ext cx="2570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Legislative</a:t>
            </a:r>
          </a:p>
          <a:p>
            <a:pPr algn="ctr" eaLnBrk="1" hangingPunct="1"/>
            <a:r>
              <a:rPr lang="de-DE" altLang="de-DE" sz="3600" b="1">
                <a:latin typeface="Arial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9385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159125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4651375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714625" y="2276475"/>
            <a:ext cx="3743325" cy="2952750"/>
          </a:xfrm>
          <a:prstGeom prst="cube">
            <a:avLst>
              <a:gd name="adj" fmla="val 25000"/>
            </a:avLst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de-DE" altLang="de-DE">
              <a:solidFill>
                <a:srgbClr val="000099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914775" y="3429000"/>
            <a:ext cx="13716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solidFill>
                  <a:schemeClr val="bg1"/>
                </a:solidFill>
                <a:latin typeface="Arial" charset="0"/>
              </a:rPr>
              <a:t>Law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1300" y="3143250"/>
            <a:ext cx="25701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3600" b="1">
                <a:latin typeface="Arial" charset="0"/>
              </a:rPr>
              <a:t>Legislative</a:t>
            </a:r>
          </a:p>
          <a:p>
            <a:pPr algn="ctr" eaLnBrk="1" hangingPunct="1"/>
            <a:r>
              <a:rPr lang="de-DE" altLang="de-DE" sz="3600" b="1">
                <a:latin typeface="Arial" charset="0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33633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66713" y="3068638"/>
            <a:ext cx="108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Politics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</p:spTree>
    <p:extLst>
      <p:ext uri="{BB962C8B-B14F-4D97-AF65-F5344CB8AC3E}">
        <p14:creationId xmlns:p14="http://schemas.microsoft.com/office/powerpoint/2010/main" val="33010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57363" y="4005263"/>
            <a:ext cx="1157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Drafting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420813" y="4365625"/>
            <a:ext cx="153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„Legistics“</a:t>
            </a:r>
          </a:p>
        </p:txBody>
      </p:sp>
    </p:spTree>
    <p:extLst>
      <p:ext uri="{BB962C8B-B14F-4D97-AF65-F5344CB8AC3E}">
        <p14:creationId xmlns:p14="http://schemas.microsoft.com/office/powerpoint/2010/main" val="30357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01988" y="4005263"/>
            <a:ext cx="1243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Decision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87713" y="2997200"/>
            <a:ext cx="931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„Law“</a:t>
            </a:r>
          </a:p>
        </p:txBody>
      </p:sp>
    </p:spTree>
    <p:extLst>
      <p:ext uri="{BB962C8B-B14F-4D97-AF65-F5344CB8AC3E}">
        <p14:creationId xmlns:p14="http://schemas.microsoft.com/office/powerpoint/2010/main" val="13234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500563" y="4005263"/>
            <a:ext cx="18208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Promulgation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</p:spTree>
    <p:extLst>
      <p:ext uri="{BB962C8B-B14F-4D97-AF65-F5344CB8AC3E}">
        <p14:creationId xmlns:p14="http://schemas.microsoft.com/office/powerpoint/2010/main" val="15753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chemeClr val="bg1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940425" y="4365625"/>
            <a:ext cx="1314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Database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743825" y="4365625"/>
            <a:ext cx="790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eGov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</p:spTree>
    <p:extLst>
      <p:ext uri="{BB962C8B-B14F-4D97-AF65-F5344CB8AC3E}">
        <p14:creationId xmlns:p14="http://schemas.microsoft.com/office/powerpoint/2010/main" val="36855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1438275" y="2781300"/>
            <a:ext cx="1741488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92893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421188" y="2781300"/>
            <a:ext cx="1739900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91026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7402513" y="2781300"/>
            <a:ext cx="1741487" cy="2016125"/>
          </a:xfrm>
          <a:prstGeom prst="chevron">
            <a:avLst>
              <a:gd name="adj" fmla="val 25000"/>
            </a:avLst>
          </a:prstGeom>
          <a:solidFill>
            <a:srgbClr val="33CCFF"/>
          </a:solidFill>
          <a:ln w="76200">
            <a:solidFill>
              <a:srgbClr val="33CC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77975" y="3284538"/>
            <a:ext cx="58864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4800" b="1">
                <a:latin typeface="Arial" charset="0"/>
              </a:rPr>
              <a:t>Legislative Process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98638" y="4005263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Drafting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961063" y="4365625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Database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14338" y="3068638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Politics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729538" y="4365625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 b="1">
                <a:latin typeface="Arial" charset="0"/>
              </a:rPr>
              <a:t>eGov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43263" y="4005263"/>
            <a:ext cx="1160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Decision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0413" y="4005263"/>
            <a:ext cx="1681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Promulgation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519238" y="4365625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„Legistics“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343275" y="2997200"/>
            <a:ext cx="819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2000">
                <a:latin typeface="Arial" charset="0"/>
              </a:rPr>
              <a:t>„Law“</a:t>
            </a:r>
          </a:p>
        </p:txBody>
      </p:sp>
    </p:spTree>
    <p:extLst>
      <p:ext uri="{BB962C8B-B14F-4D97-AF65-F5344CB8AC3E}">
        <p14:creationId xmlns:p14="http://schemas.microsoft.com/office/powerpoint/2010/main" val="42020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Bildschirmpräsentation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lachmayer</dc:creator>
  <cp:lastModifiedBy>lachmayer</cp:lastModifiedBy>
  <cp:revision>66</cp:revision>
  <cp:lastPrinted>2014-03-06T23:01:09Z</cp:lastPrinted>
  <dcterms:created xsi:type="dcterms:W3CDTF">2014-02-13T22:26:51Z</dcterms:created>
  <dcterms:modified xsi:type="dcterms:W3CDTF">2014-11-13T23:53:07Z</dcterms:modified>
</cp:coreProperties>
</file>