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41" r:id="rId3"/>
    <p:sldId id="342" r:id="rId4"/>
    <p:sldId id="350" r:id="rId5"/>
    <p:sldId id="344" r:id="rId6"/>
    <p:sldId id="349" r:id="rId7"/>
    <p:sldId id="351" r:id="rId8"/>
    <p:sldId id="348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6600"/>
    <a:srgbClr val="CC00CC"/>
    <a:srgbClr val="FF66CC"/>
    <a:srgbClr val="FF99FF"/>
    <a:srgbClr val="FFCCCC"/>
    <a:srgbClr val="FF66FF"/>
    <a:srgbClr val="990099"/>
    <a:srgbClr val="FF33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8304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962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593662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77325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7158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836544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59250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8552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344559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13228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25074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8227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jusletter-it.weblaw.ch/visualisierung/visualisierung.html" TargetMode="External"/><Relationship Id="rId2" Type="http://schemas.openxmlformats.org/officeDocument/2006/relationships/hyperlink" Target="mailto:friedrich.Lachmayer@uibk.ac.at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Vytautas.Cyras@mif.vu.lt" TargetMode="External"/><Relationship Id="rId4" Type="http://schemas.openxmlformats.org/officeDocument/2006/relationships/hyperlink" Target="http://www.legalvisualization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auto">
          <a:xfrm>
            <a:off x="7937" y="116632"/>
            <a:ext cx="914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AT" altLang="de-DE" sz="2400" i="1">
                <a:cs typeface="Arial" charset="0"/>
              </a:rPr>
              <a:t>University of Ljubljana</a:t>
            </a:r>
          </a:p>
          <a:p>
            <a:pPr eaLnBrk="1" hangingPunct="1"/>
            <a:r>
              <a:rPr lang="de-AT" altLang="de-DE" sz="2400" i="1" smtClean="0">
                <a:cs typeface="Arial" charset="0"/>
              </a:rPr>
              <a:t>13</a:t>
            </a:r>
            <a:r>
              <a:rPr lang="de-AT" altLang="de-DE" sz="2400" i="1" baseline="30000" smtClean="0">
                <a:cs typeface="Arial" charset="0"/>
              </a:rPr>
              <a:t>th</a:t>
            </a:r>
            <a:r>
              <a:rPr lang="de-AT" altLang="de-DE" sz="2400" i="1" smtClean="0">
                <a:cs typeface="Arial" charset="0"/>
              </a:rPr>
              <a:t> </a:t>
            </a:r>
            <a:r>
              <a:rPr lang="de-AT" altLang="de-DE" sz="2400" i="1">
                <a:cs typeface="Arial" charset="0"/>
              </a:rPr>
              <a:t>November 2014</a:t>
            </a:r>
          </a:p>
        </p:txBody>
      </p:sp>
      <p:sp>
        <p:nvSpPr>
          <p:cNvPr id="8" name="Textfeld 23"/>
          <p:cNvSpPr txBox="1">
            <a:spLocks noChangeArrowheads="1"/>
          </p:cNvSpPr>
          <p:nvPr/>
        </p:nvSpPr>
        <p:spPr bwMode="auto">
          <a:xfrm>
            <a:off x="7937" y="1412776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de-AT" altLang="de-DE" sz="5400" b="1">
                <a:cs typeface="Arial" charset="0"/>
              </a:rPr>
              <a:t>Outlines of Legal </a:t>
            </a:r>
            <a:r>
              <a:rPr lang="de-AT" altLang="de-DE" sz="5400" b="1" smtClean="0">
                <a:cs typeface="Arial" charset="0"/>
              </a:rPr>
              <a:t>Informatics</a:t>
            </a:r>
            <a:endParaRPr lang="de-AT" altLang="de-DE" sz="5400" b="1">
              <a:cs typeface="Arial" charset="0"/>
            </a:endParaRPr>
          </a:p>
        </p:txBody>
      </p:sp>
      <p:sp>
        <p:nvSpPr>
          <p:cNvPr id="9" name="Textfeld 23"/>
          <p:cNvSpPr txBox="1">
            <a:spLocks noChangeArrowheads="1"/>
          </p:cNvSpPr>
          <p:nvPr/>
        </p:nvSpPr>
        <p:spPr bwMode="auto">
          <a:xfrm>
            <a:off x="-7938" y="2687092"/>
            <a:ext cx="914558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Workflow and XML </a:t>
            </a:r>
            <a:endParaRPr lang="de-AT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0102" y="4236243"/>
            <a:ext cx="454670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Friedrich LACHMAYER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University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Innsbruck</a:t>
            </a:r>
            <a:r>
              <a:rPr lang="en-US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Austria </a:t>
            </a: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de-A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</a:t>
            </a:r>
            <a:r>
              <a:rPr lang="lt-L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riedrich.</a:t>
            </a:r>
            <a:r>
              <a:rPr lang="de-A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</a:t>
            </a:r>
            <a:r>
              <a:rPr lang="lt-L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achmayer@uibk.ac.at</a:t>
            </a:r>
            <a:endParaRPr lang="lt-LT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5560" y="5548040"/>
            <a:ext cx="91187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1600" kern="0" smtClean="0"/>
              <a:t>Acoustic-Files (germ.) </a:t>
            </a:r>
            <a:r>
              <a:rPr lang="en-US" sz="1600" kern="0" smtClean="0">
                <a:sym typeface="Wingdings" panose="05000000000000000000" pitchFamily="2" charset="2"/>
              </a:rPr>
              <a:t> </a:t>
            </a:r>
            <a:r>
              <a:rPr lang="de-AT" altLang="de-DE" sz="1600" u="sng" smtClean="0">
                <a:hlinkClick r:id="rId3"/>
              </a:rPr>
              <a:t>http</a:t>
            </a:r>
            <a:r>
              <a:rPr lang="de-AT" altLang="de-DE" sz="1600" u="sng">
                <a:hlinkClick r:id="rId3"/>
              </a:rPr>
              <a:t>://jusletter-it.weblaw.ch/visualisierung/visualisierung.html</a:t>
            </a:r>
            <a:endParaRPr lang="de-AT" altLang="de-DE" sz="160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560" y="5905078"/>
            <a:ext cx="9093406" cy="33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600" kern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www.legalvisualization.com</a:t>
            </a:r>
            <a:r>
              <a:rPr lang="de-AT" sz="1600" kern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758088" y="4176886"/>
            <a:ext cx="4380352" cy="134585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 eaLnBrk="0" hangingPunct="0">
              <a:defRPr/>
            </a:pP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Vytautas </a:t>
            </a:r>
            <a:r>
              <a:rPr lang="fi-FI" sz="2000" kern="0">
                <a:latin typeface="Arial" panose="020B0604020202020204" pitchFamily="34" charset="0"/>
                <a:cs typeface="Arial" panose="020B0604020202020204" pitchFamily="34" charset="0"/>
              </a:rPr>
              <a:t>ČYRAS</a:t>
            </a:r>
          </a:p>
          <a:p>
            <a:pPr marL="342900" indent="-342900" algn="ctr" eaLnBrk="0" hangingPunct="0">
              <a:defRPr/>
            </a:pPr>
            <a:r>
              <a:rPr lang="fi-FI" sz="2000" kern="0">
                <a:latin typeface="Arial" panose="020B0604020202020204" pitchFamily="34" charset="0"/>
                <a:cs typeface="Arial" panose="020B0604020202020204" pitchFamily="34" charset="0"/>
              </a:rPr>
              <a:t>Vilnius </a:t>
            </a: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University, Lithuania</a:t>
            </a:r>
            <a:endParaRPr lang="fi-FI" sz="2000" ker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 eaLnBrk="0" hangingPunct="0">
              <a:defRPr/>
            </a:pP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Vytautas.Cyras@mif.vu.lt</a:t>
            </a: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75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ingekerbter Richtungspfeil 2"/>
          <p:cNvSpPr/>
          <p:nvPr/>
        </p:nvSpPr>
        <p:spPr>
          <a:xfrm>
            <a:off x="1000125" y="3571875"/>
            <a:ext cx="6929438" cy="1785938"/>
          </a:xfrm>
          <a:prstGeom prst="chevron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AT" sz="2000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Textfeld 3"/>
          <p:cNvSpPr txBox="1">
            <a:spLocks noChangeArrowheads="1"/>
          </p:cNvSpPr>
          <p:nvPr/>
        </p:nvSpPr>
        <p:spPr bwMode="auto">
          <a:xfrm>
            <a:off x="3923928" y="4653136"/>
            <a:ext cx="13326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AT" altLang="de-DE" sz="2000" b="1" i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Workflow</a:t>
            </a:r>
          </a:p>
        </p:txBody>
      </p:sp>
    </p:spTree>
    <p:extLst>
      <p:ext uri="{BB962C8B-B14F-4D97-AF65-F5344CB8AC3E}">
        <p14:creationId xmlns:p14="http://schemas.microsoft.com/office/powerpoint/2010/main" val="342295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ingekerbter Richtungspfeil 2"/>
          <p:cNvSpPr/>
          <p:nvPr/>
        </p:nvSpPr>
        <p:spPr>
          <a:xfrm>
            <a:off x="1000125" y="3571875"/>
            <a:ext cx="6929438" cy="1785938"/>
          </a:xfrm>
          <a:prstGeom prst="chevron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AT" sz="2000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Textfeld 3"/>
          <p:cNvSpPr txBox="1">
            <a:spLocks noChangeArrowheads="1"/>
          </p:cNvSpPr>
          <p:nvPr/>
        </p:nvSpPr>
        <p:spPr bwMode="auto">
          <a:xfrm>
            <a:off x="3923928" y="4653136"/>
            <a:ext cx="13326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AT" altLang="de-DE" sz="2000" b="1" i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Workflow</a:t>
            </a:r>
          </a:p>
        </p:txBody>
      </p:sp>
      <p:sp>
        <p:nvSpPr>
          <p:cNvPr id="4" name="Vertikaler Bildlauf 12"/>
          <p:cNvSpPr/>
          <p:nvPr/>
        </p:nvSpPr>
        <p:spPr>
          <a:xfrm>
            <a:off x="2928938" y="1643063"/>
            <a:ext cx="3707610" cy="2143125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AT" sz="2000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3"/>
          <p:cNvSpPr txBox="1">
            <a:spLocks noChangeArrowheads="1"/>
          </p:cNvSpPr>
          <p:nvPr/>
        </p:nvSpPr>
        <p:spPr bwMode="auto">
          <a:xfrm>
            <a:off x="3980685" y="2786063"/>
            <a:ext cx="14398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AT" altLang="de-DE" sz="2000" b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</a:p>
        </p:txBody>
      </p:sp>
    </p:spTree>
    <p:extLst>
      <p:ext uri="{BB962C8B-B14F-4D97-AF65-F5344CB8AC3E}">
        <p14:creationId xmlns:p14="http://schemas.microsoft.com/office/powerpoint/2010/main" val="188639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ingekerbter Richtungspfeil 15"/>
          <p:cNvSpPr/>
          <p:nvPr/>
        </p:nvSpPr>
        <p:spPr>
          <a:xfrm>
            <a:off x="1000125" y="3571875"/>
            <a:ext cx="6929438" cy="1785938"/>
          </a:xfrm>
          <a:prstGeom prst="chevron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AT" sz="2000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3"/>
          <p:cNvSpPr txBox="1">
            <a:spLocks noChangeArrowheads="1"/>
          </p:cNvSpPr>
          <p:nvPr/>
        </p:nvSpPr>
        <p:spPr bwMode="auto">
          <a:xfrm>
            <a:off x="3923928" y="4653136"/>
            <a:ext cx="13326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AT" altLang="de-DE" sz="2000" b="1" i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Workflow</a:t>
            </a:r>
          </a:p>
        </p:txBody>
      </p:sp>
      <p:sp>
        <p:nvSpPr>
          <p:cNvPr id="13" name="Vertikaler Bildlauf 12"/>
          <p:cNvSpPr/>
          <p:nvPr/>
        </p:nvSpPr>
        <p:spPr>
          <a:xfrm>
            <a:off x="2928938" y="1643063"/>
            <a:ext cx="3707610" cy="2143125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AT" sz="2000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echseck 13"/>
          <p:cNvSpPr/>
          <p:nvPr/>
        </p:nvSpPr>
        <p:spPr>
          <a:xfrm>
            <a:off x="3714750" y="2071688"/>
            <a:ext cx="1785938" cy="285750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AT" sz="2000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echseck 14"/>
          <p:cNvSpPr/>
          <p:nvPr/>
        </p:nvSpPr>
        <p:spPr>
          <a:xfrm>
            <a:off x="3714750" y="2428875"/>
            <a:ext cx="1785938" cy="285750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AT" sz="2000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8" name="Textfeld 3"/>
          <p:cNvSpPr txBox="1">
            <a:spLocks noChangeArrowheads="1"/>
          </p:cNvSpPr>
          <p:nvPr/>
        </p:nvSpPr>
        <p:spPr bwMode="auto">
          <a:xfrm>
            <a:off x="3144717" y="2786063"/>
            <a:ext cx="31117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AT" altLang="de-DE" sz="2000" b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XML: formal structure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AT" altLang="de-DE" sz="2000" b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stabilizes the content</a:t>
            </a:r>
            <a:endParaRPr lang="de-AT" altLang="de-DE" sz="2000" b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3"/>
          <p:cNvSpPr txBox="1">
            <a:spLocks noChangeArrowheads="1"/>
          </p:cNvSpPr>
          <p:nvPr/>
        </p:nvSpPr>
        <p:spPr bwMode="auto">
          <a:xfrm>
            <a:off x="1868664" y="5821190"/>
            <a:ext cx="48351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AT" altLang="de-DE" sz="2000" b="1" smtClean="0">
                <a:latin typeface="Arial" panose="020B0604020202020204" pitchFamily="34" charset="0"/>
                <a:cs typeface="Arial" panose="020B0604020202020204" pitchFamily="34" charset="0"/>
              </a:rPr>
              <a:t>XML        E</a:t>
            </a:r>
            <a:r>
              <a:rPr lang="de-AT" altLang="de-DE" sz="20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de-AT" altLang="de-DE" sz="2000" b="1" smtClean="0">
                <a:latin typeface="Arial" panose="020B0604020202020204" pitchFamily="34" charset="0"/>
                <a:cs typeface="Arial" panose="020B0604020202020204" pitchFamily="34" charset="0"/>
              </a:rPr>
              <a:t>tensible </a:t>
            </a:r>
            <a:r>
              <a:rPr lang="de-AT" altLang="de-DE" sz="20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de-AT" altLang="de-DE" sz="2000" b="1" smtClean="0">
                <a:latin typeface="Arial" panose="020B0604020202020204" pitchFamily="34" charset="0"/>
                <a:cs typeface="Arial" panose="020B0604020202020204" pitchFamily="34" charset="0"/>
              </a:rPr>
              <a:t>arkup </a:t>
            </a:r>
            <a:r>
              <a:rPr lang="de-AT" altLang="de-DE" sz="20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de-AT" altLang="de-DE" sz="2000" b="1" smtClean="0">
                <a:latin typeface="Arial" panose="020B0604020202020204" pitchFamily="34" charset="0"/>
                <a:cs typeface="Arial" panose="020B0604020202020204" pitchFamily="34" charset="0"/>
              </a:rPr>
              <a:t>anguage</a:t>
            </a:r>
          </a:p>
        </p:txBody>
      </p:sp>
    </p:spTree>
    <p:extLst>
      <p:ext uri="{BB962C8B-B14F-4D97-AF65-F5344CB8AC3E}">
        <p14:creationId xmlns:p14="http://schemas.microsoft.com/office/powerpoint/2010/main" val="62924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ingekerbter Richtungspfeil 17"/>
          <p:cNvSpPr/>
          <p:nvPr/>
        </p:nvSpPr>
        <p:spPr>
          <a:xfrm>
            <a:off x="1000125" y="3571875"/>
            <a:ext cx="6929438" cy="1785938"/>
          </a:xfrm>
          <a:prstGeom prst="chevron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AT" sz="2000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3"/>
          <p:cNvSpPr txBox="1">
            <a:spLocks noChangeArrowheads="1"/>
          </p:cNvSpPr>
          <p:nvPr/>
        </p:nvSpPr>
        <p:spPr bwMode="auto">
          <a:xfrm>
            <a:off x="3923928" y="4653136"/>
            <a:ext cx="13326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AT" altLang="de-DE" sz="2000" b="1" i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Workflow</a:t>
            </a:r>
          </a:p>
        </p:txBody>
      </p:sp>
      <p:sp>
        <p:nvSpPr>
          <p:cNvPr id="13" name="Vertikaler Bildlauf 12"/>
          <p:cNvSpPr/>
          <p:nvPr/>
        </p:nvSpPr>
        <p:spPr>
          <a:xfrm>
            <a:off x="2928938" y="1643063"/>
            <a:ext cx="3707610" cy="2143125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AT" sz="2000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echseck 13"/>
          <p:cNvSpPr/>
          <p:nvPr/>
        </p:nvSpPr>
        <p:spPr>
          <a:xfrm>
            <a:off x="3714750" y="2071688"/>
            <a:ext cx="1785938" cy="285750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AT" sz="2000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echseck 14"/>
          <p:cNvSpPr/>
          <p:nvPr/>
        </p:nvSpPr>
        <p:spPr>
          <a:xfrm>
            <a:off x="3714750" y="2428875"/>
            <a:ext cx="1785938" cy="285750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AT" sz="2000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8" name="Textfeld 3"/>
          <p:cNvSpPr txBox="1">
            <a:spLocks noChangeArrowheads="1"/>
          </p:cNvSpPr>
          <p:nvPr/>
        </p:nvSpPr>
        <p:spPr bwMode="auto">
          <a:xfrm>
            <a:off x="3144717" y="2786063"/>
            <a:ext cx="31117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AT" altLang="de-DE" sz="2000" b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XML: formal structure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AT" altLang="de-DE" sz="2000" b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stabilizes the content</a:t>
            </a:r>
            <a:endParaRPr lang="de-AT" altLang="de-DE" sz="2000" b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Vertikaler Bildlauf 16"/>
          <p:cNvSpPr/>
          <p:nvPr/>
        </p:nvSpPr>
        <p:spPr>
          <a:xfrm>
            <a:off x="4286250" y="285750"/>
            <a:ext cx="4572000" cy="857250"/>
          </a:xfrm>
          <a:prstGeom prst="verticalScroll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AT" sz="2000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60" name="Textfeld 3"/>
          <p:cNvSpPr txBox="1">
            <a:spLocks noChangeArrowheads="1"/>
          </p:cNvSpPr>
          <p:nvPr/>
        </p:nvSpPr>
        <p:spPr bwMode="auto">
          <a:xfrm>
            <a:off x="5044608" y="332656"/>
            <a:ext cx="318388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AT" altLang="de-DE" sz="2000" b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XML-Scheme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AT" altLang="de-DE" sz="2000" b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Definitions </a:t>
            </a:r>
            <a:r>
              <a:rPr lang="de-AT" altLang="de-DE" sz="2000" b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Semantics</a:t>
            </a:r>
            <a:endParaRPr lang="de-AT" altLang="de-DE" sz="2000" b="1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Gerade Verbindung 3"/>
          <p:cNvCxnSpPr/>
          <p:nvPr/>
        </p:nvCxnSpPr>
        <p:spPr>
          <a:xfrm flipV="1">
            <a:off x="4286250" y="714375"/>
            <a:ext cx="414342" cy="1500188"/>
          </a:xfrm>
          <a:prstGeom prst="line">
            <a:avLst/>
          </a:prstGeom>
          <a:ln>
            <a:solidFill>
              <a:srgbClr val="FF000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flipV="1">
            <a:off x="4443198" y="714375"/>
            <a:ext cx="511391" cy="1850881"/>
          </a:xfrm>
          <a:prstGeom prst="line">
            <a:avLst/>
          </a:prstGeom>
          <a:ln>
            <a:solidFill>
              <a:srgbClr val="FF000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46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ürfel 1"/>
          <p:cNvSpPr/>
          <p:nvPr/>
        </p:nvSpPr>
        <p:spPr>
          <a:xfrm>
            <a:off x="2123728" y="731267"/>
            <a:ext cx="5745216" cy="4109591"/>
          </a:xfrm>
          <a:prstGeom prst="cube">
            <a:avLst>
              <a:gd name="adj" fmla="val 13828"/>
            </a:avLst>
          </a:prstGeom>
          <a:gradFill flip="none" rotWithShape="1">
            <a:gsLst>
              <a:gs pos="0">
                <a:srgbClr val="00FF00">
                  <a:shade val="30000"/>
                  <a:satMod val="115000"/>
                </a:srgbClr>
              </a:gs>
              <a:gs pos="50000">
                <a:srgbClr val="00FF00">
                  <a:shade val="67500"/>
                  <a:satMod val="115000"/>
                </a:srgbClr>
              </a:gs>
              <a:gs pos="100000">
                <a:srgbClr val="00FF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Vertikaler Bildlauf 12"/>
          <p:cNvSpPr/>
          <p:nvPr/>
        </p:nvSpPr>
        <p:spPr>
          <a:xfrm>
            <a:off x="2928938" y="1643063"/>
            <a:ext cx="3707610" cy="2143125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AT" sz="2000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echseck 13"/>
          <p:cNvSpPr/>
          <p:nvPr/>
        </p:nvSpPr>
        <p:spPr>
          <a:xfrm>
            <a:off x="3714750" y="2071688"/>
            <a:ext cx="1785938" cy="285750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AT" sz="2000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echseck 14"/>
          <p:cNvSpPr/>
          <p:nvPr/>
        </p:nvSpPr>
        <p:spPr>
          <a:xfrm>
            <a:off x="3714750" y="2428875"/>
            <a:ext cx="1785938" cy="285750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AT" sz="2000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8" name="Textfeld 3"/>
          <p:cNvSpPr txBox="1">
            <a:spLocks noChangeArrowheads="1"/>
          </p:cNvSpPr>
          <p:nvPr/>
        </p:nvSpPr>
        <p:spPr bwMode="auto">
          <a:xfrm>
            <a:off x="3144717" y="2786063"/>
            <a:ext cx="31117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AT" altLang="de-DE" sz="2000" b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XML: formal structure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AT" altLang="de-DE" sz="2000" b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stabilizes the content</a:t>
            </a:r>
            <a:endParaRPr lang="de-AT" altLang="de-DE" sz="2000" b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3"/>
          <p:cNvSpPr txBox="1">
            <a:spLocks noChangeArrowheads="1"/>
          </p:cNvSpPr>
          <p:nvPr/>
        </p:nvSpPr>
        <p:spPr bwMode="auto">
          <a:xfrm>
            <a:off x="2179580" y="4005064"/>
            <a:ext cx="52950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AT" altLang="de-DE" sz="2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 of the legal information system</a:t>
            </a:r>
          </a:p>
        </p:txBody>
      </p:sp>
    </p:spTree>
    <p:extLst>
      <p:ext uri="{BB962C8B-B14F-4D97-AF65-F5344CB8AC3E}">
        <p14:creationId xmlns:p14="http://schemas.microsoft.com/office/powerpoint/2010/main" val="366691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ürfel 1"/>
          <p:cNvSpPr/>
          <p:nvPr/>
        </p:nvSpPr>
        <p:spPr>
          <a:xfrm>
            <a:off x="2123728" y="731267"/>
            <a:ext cx="5745216" cy="4109591"/>
          </a:xfrm>
          <a:prstGeom prst="cube">
            <a:avLst>
              <a:gd name="adj" fmla="val 13828"/>
            </a:avLst>
          </a:prstGeom>
          <a:gradFill flip="none" rotWithShape="1">
            <a:gsLst>
              <a:gs pos="0">
                <a:srgbClr val="00FF00">
                  <a:shade val="30000"/>
                  <a:satMod val="115000"/>
                </a:srgbClr>
              </a:gs>
              <a:gs pos="50000">
                <a:srgbClr val="00FF00">
                  <a:shade val="67500"/>
                  <a:satMod val="115000"/>
                </a:srgbClr>
              </a:gs>
              <a:gs pos="100000">
                <a:srgbClr val="00FF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Vertikaler Bildlauf 12"/>
          <p:cNvSpPr/>
          <p:nvPr/>
        </p:nvSpPr>
        <p:spPr>
          <a:xfrm>
            <a:off x="2928938" y="1643063"/>
            <a:ext cx="3707610" cy="2143125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AT" sz="2000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echseck 13"/>
          <p:cNvSpPr/>
          <p:nvPr/>
        </p:nvSpPr>
        <p:spPr>
          <a:xfrm>
            <a:off x="3714750" y="2071688"/>
            <a:ext cx="1785938" cy="285750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AT" sz="2000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echseck 14"/>
          <p:cNvSpPr/>
          <p:nvPr/>
        </p:nvSpPr>
        <p:spPr>
          <a:xfrm>
            <a:off x="3714750" y="2428875"/>
            <a:ext cx="1785938" cy="285750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AT" sz="2000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8" name="Textfeld 3"/>
          <p:cNvSpPr txBox="1">
            <a:spLocks noChangeArrowheads="1"/>
          </p:cNvSpPr>
          <p:nvPr/>
        </p:nvSpPr>
        <p:spPr bwMode="auto">
          <a:xfrm>
            <a:off x="3144717" y="2786063"/>
            <a:ext cx="31117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AT" altLang="de-DE" sz="2000" b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XML: formal structure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AT" altLang="de-DE" sz="2000" b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stabilizes the content</a:t>
            </a:r>
            <a:endParaRPr lang="de-AT" altLang="de-DE" sz="2000" b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3"/>
          <p:cNvSpPr txBox="1">
            <a:spLocks noChangeArrowheads="1"/>
          </p:cNvSpPr>
          <p:nvPr/>
        </p:nvSpPr>
        <p:spPr bwMode="auto">
          <a:xfrm>
            <a:off x="2179580" y="4005064"/>
            <a:ext cx="52950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AT" altLang="de-DE" sz="2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 of the legal information system</a:t>
            </a:r>
          </a:p>
        </p:txBody>
      </p:sp>
      <p:sp>
        <p:nvSpPr>
          <p:cNvPr id="3" name="Positionsrahmen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854"/>
            </a:avLst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10" name="Textfeld 3"/>
          <p:cNvSpPr txBox="1">
            <a:spLocks noChangeArrowheads="1"/>
          </p:cNvSpPr>
          <p:nvPr/>
        </p:nvSpPr>
        <p:spPr bwMode="auto">
          <a:xfrm>
            <a:off x="3340954" y="6341258"/>
            <a:ext cx="29722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AT" altLang="de-DE" sz="2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a formal context</a:t>
            </a:r>
          </a:p>
        </p:txBody>
      </p:sp>
    </p:spTree>
    <p:extLst>
      <p:ext uri="{BB962C8B-B14F-4D97-AF65-F5344CB8AC3E}">
        <p14:creationId xmlns:p14="http://schemas.microsoft.com/office/powerpoint/2010/main" val="84941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Bildschirmpräsentation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Larissa-Design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lachmayer</dc:creator>
  <cp:lastModifiedBy>lachmayer</cp:lastModifiedBy>
  <cp:revision>144</cp:revision>
  <dcterms:created xsi:type="dcterms:W3CDTF">2014-09-04T11:53:16Z</dcterms:created>
  <dcterms:modified xsi:type="dcterms:W3CDTF">2014-11-13T23:52:31Z</dcterms:modified>
</cp:coreProperties>
</file>