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0" r:id="rId3"/>
    <p:sldId id="261" r:id="rId4"/>
    <p:sldId id="262" r:id="rId5"/>
    <p:sldId id="263" r:id="rId6"/>
    <p:sldId id="264" r:id="rId7"/>
    <p:sldId id="266" r:id="rId8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FF66CC"/>
    <a:srgbClr val="008000"/>
    <a:srgbClr val="33CC33"/>
    <a:srgbClr val="00FFFF"/>
    <a:srgbClr val="66FF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52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1" d="100"/>
        <a:sy n="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4A3DE-94D5-43F1-A936-36DA204BD676}" type="datetimeFigureOut">
              <a:rPr lang="de-AT" smtClean="0"/>
              <a:t>14.11.2014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2AC49-03F3-4F20-9FFE-2B691057DFF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6666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4544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387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387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387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387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38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t>14.11.2014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  <p:sldLayoutId id="2147483664" r:id="rId14"/>
    <p:sldLayoutId id="2147483665" r:id="rId15"/>
    <p:sldLayoutId id="2147483666" r:id="rId16"/>
    <p:sldLayoutId id="2147483667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usletter-it.weblaw.ch/visualisierung/visualisierung.html" TargetMode="External"/><Relationship Id="rId2" Type="http://schemas.openxmlformats.org/officeDocument/2006/relationships/hyperlink" Target="mailto:friedrich.Lachmayer@uibk.ac.at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Vytautas.Cyras@mif.vu.lt" TargetMode="External"/><Relationship Id="rId4" Type="http://schemas.openxmlformats.org/officeDocument/2006/relationships/hyperlink" Target="http://www.legalvisualizatio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-9525" y="166688"/>
            <a:ext cx="9144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de-AT" altLang="de-DE" sz="2400" i="1">
                <a:cs typeface="Arial" charset="0"/>
              </a:rPr>
              <a:t>University of Ljubljana</a:t>
            </a:r>
          </a:p>
          <a:p>
            <a:pPr eaLnBrk="1" hangingPunct="1"/>
            <a:r>
              <a:rPr lang="de-AT" altLang="de-DE" sz="2400" i="1" smtClean="0">
                <a:cs typeface="Arial" charset="0"/>
              </a:rPr>
              <a:t>13</a:t>
            </a:r>
            <a:r>
              <a:rPr lang="de-AT" altLang="de-DE" sz="2400" i="1" baseline="30000" smtClean="0">
                <a:cs typeface="Arial" charset="0"/>
              </a:rPr>
              <a:t>th</a:t>
            </a:r>
            <a:r>
              <a:rPr lang="de-AT" altLang="de-DE" sz="2400" i="1" smtClean="0">
                <a:cs typeface="Arial" charset="0"/>
              </a:rPr>
              <a:t> </a:t>
            </a:r>
            <a:r>
              <a:rPr lang="de-AT" altLang="de-DE" sz="2400" i="1">
                <a:cs typeface="Arial" charset="0"/>
              </a:rPr>
              <a:t>November 2014</a:t>
            </a:r>
          </a:p>
        </p:txBody>
      </p:sp>
      <p:sp>
        <p:nvSpPr>
          <p:cNvPr id="6" name="Textfeld 23"/>
          <p:cNvSpPr txBox="1">
            <a:spLocks noChangeArrowheads="1"/>
          </p:cNvSpPr>
          <p:nvPr/>
        </p:nvSpPr>
        <p:spPr bwMode="auto">
          <a:xfrm>
            <a:off x="-9525" y="1484784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de-AT" altLang="de-DE" sz="5400" b="1">
                <a:cs typeface="Arial" charset="0"/>
              </a:rPr>
              <a:t>Outlines of Legal </a:t>
            </a:r>
            <a:r>
              <a:rPr lang="de-AT" altLang="de-DE" sz="5400" b="1" smtClean="0">
                <a:cs typeface="Arial" charset="0"/>
              </a:rPr>
              <a:t>Informatics</a:t>
            </a:r>
            <a:endParaRPr lang="de-AT" altLang="de-DE" sz="5400" b="1">
              <a:cs typeface="Arial" charset="0"/>
            </a:endParaRPr>
          </a:p>
        </p:txBody>
      </p:sp>
      <p:sp>
        <p:nvSpPr>
          <p:cNvPr id="7" name="Textfeld 23"/>
          <p:cNvSpPr txBox="1">
            <a:spLocks noChangeArrowheads="1"/>
          </p:cNvSpPr>
          <p:nvPr/>
        </p:nvSpPr>
        <p:spPr bwMode="auto">
          <a:xfrm>
            <a:off x="-25400" y="2564284"/>
            <a:ext cx="91455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Syntactical Transformations</a:t>
            </a:r>
          </a:p>
          <a:p>
            <a:pPr algn="ctr"/>
            <a:r>
              <a:rPr lang="de-AT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lang="de-AT" sz="4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 Visualization  Ontologies</a:t>
            </a:r>
            <a:endParaRPr lang="de-AT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0102" y="4596283"/>
            <a:ext cx="4546703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Friedrich LACHMAYER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University </a:t>
            </a:r>
            <a:r>
              <a:rPr lang="en-US" sz="2000" kern="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Innsbruck</a:t>
            </a:r>
            <a:r>
              <a:rPr lang="en-US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kern="0">
                <a:latin typeface="Arial" panose="020B0604020202020204" pitchFamily="34" charset="0"/>
                <a:cs typeface="Arial" panose="020B0604020202020204" pitchFamily="34" charset="0"/>
              </a:rPr>
              <a:t>Austria 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f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riedrich.</a:t>
            </a:r>
            <a:r>
              <a:rPr lang="de-A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</a:t>
            </a:r>
            <a:r>
              <a:rPr lang="lt-LT" sz="2000" ker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achmayer@uibk.ac.at</a:t>
            </a:r>
            <a:endParaRPr lang="lt-LT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5560" y="5908080"/>
            <a:ext cx="9118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600" kern="0" smtClean="0"/>
              <a:t>Acoustic-Files (germ.) </a:t>
            </a:r>
            <a:r>
              <a:rPr lang="en-US" sz="1600" kern="0" smtClean="0">
                <a:sym typeface="Wingdings" panose="05000000000000000000" pitchFamily="2" charset="2"/>
              </a:rPr>
              <a:t> </a:t>
            </a:r>
            <a:r>
              <a:rPr lang="de-AT" altLang="de-DE" sz="1600" u="sng" smtClean="0">
                <a:hlinkClick r:id="rId3"/>
              </a:rPr>
              <a:t>http</a:t>
            </a:r>
            <a:r>
              <a:rPr lang="de-AT" altLang="de-DE" sz="1600" u="sng">
                <a:hlinkClick r:id="rId3"/>
              </a:rPr>
              <a:t>://jusletter-it.weblaw.ch/visualisierung/visualisierung.html</a:t>
            </a:r>
            <a:endParaRPr lang="de-AT" altLang="de-DE" sz="160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60" y="6265118"/>
            <a:ext cx="9093406" cy="332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kern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www.legalvisualization.com</a:t>
            </a:r>
            <a:r>
              <a:rPr lang="de-AT" sz="1600" kern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ker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758088" y="4536926"/>
            <a:ext cx="4380352" cy="1345853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Vytautas </a:t>
            </a: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ČYRAS</a:t>
            </a:r>
          </a:p>
          <a:p>
            <a:pPr marL="342900" indent="-342900" algn="ctr" eaLnBrk="0" hangingPunct="0">
              <a:defRPr/>
            </a:pPr>
            <a:r>
              <a:rPr lang="fi-FI" sz="2000" kern="0">
                <a:latin typeface="Arial" panose="020B0604020202020204" pitchFamily="34" charset="0"/>
                <a:cs typeface="Arial" panose="020B0604020202020204" pitchFamily="34" charset="0"/>
              </a:rPr>
              <a:t>Vilnius </a:t>
            </a: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</a:rPr>
              <a:t>University, Lithuania</a:t>
            </a:r>
            <a:endParaRPr lang="fi-FI" sz="2000" ker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 eaLnBrk="0" hangingPunct="0">
              <a:defRPr/>
            </a:pPr>
            <a:r>
              <a:rPr lang="fi-FI" sz="2000" kern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Vytautas.Cyras@mif.vu.lt</a:t>
            </a:r>
            <a:endParaRPr 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44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uppieren 1"/>
          <p:cNvGrpSpPr>
            <a:grpSpLocks/>
          </p:cNvGrpSpPr>
          <p:nvPr/>
        </p:nvGrpSpPr>
        <p:grpSpPr bwMode="auto">
          <a:xfrm>
            <a:off x="0" y="3141663"/>
            <a:ext cx="9144000" cy="3716337"/>
            <a:chOff x="0" y="1196975"/>
            <a:chExt cx="9144000" cy="5661025"/>
          </a:xfrm>
        </p:grpSpPr>
        <p:sp>
          <p:nvSpPr>
            <p:cNvPr id="1031" name="Rectangle 24"/>
            <p:cNvSpPr>
              <a:spLocks noChangeArrowheads="1"/>
            </p:cNvSpPr>
            <p:nvPr/>
          </p:nvSpPr>
          <p:spPr bwMode="auto">
            <a:xfrm>
              <a:off x="0" y="2205038"/>
              <a:ext cx="9144000" cy="4652962"/>
            </a:xfrm>
            <a:prstGeom prst="rect">
              <a:avLst/>
            </a:prstGeom>
            <a:gradFill rotWithShape="1">
              <a:gsLst>
                <a:gs pos="0">
                  <a:srgbClr val="99FF66"/>
                </a:gs>
                <a:gs pos="100000">
                  <a:srgbClr val="FFCC9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sp>
          <p:nvSpPr>
            <p:cNvPr id="1032" name="Rectangle 25"/>
            <p:cNvSpPr>
              <a:spLocks noChangeArrowheads="1"/>
            </p:cNvSpPr>
            <p:nvPr/>
          </p:nvSpPr>
          <p:spPr bwMode="auto">
            <a:xfrm>
              <a:off x="0" y="1196975"/>
              <a:ext cx="9144000" cy="1008063"/>
            </a:xfrm>
            <a:prstGeom prst="rect">
              <a:avLst/>
            </a:prstGeom>
            <a:gradFill rotWithShape="1">
              <a:gsLst>
                <a:gs pos="0">
                  <a:srgbClr val="00CC00"/>
                </a:gs>
                <a:gs pos="100000">
                  <a:srgbClr val="99FF6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grpSp>
          <p:nvGrpSpPr>
            <p:cNvPr id="1033" name="Gruppieren 46"/>
            <p:cNvGrpSpPr>
              <a:grpSpLocks/>
            </p:cNvGrpSpPr>
            <p:nvPr/>
          </p:nvGrpSpPr>
          <p:grpSpPr bwMode="auto">
            <a:xfrm>
              <a:off x="0" y="1196975"/>
              <a:ext cx="9144000" cy="3730625"/>
              <a:chOff x="0" y="0"/>
              <a:chExt cx="9144000" cy="6858000"/>
            </a:xfrm>
          </p:grpSpPr>
          <p:cxnSp>
            <p:nvCxnSpPr>
              <p:cNvPr id="9" name="Gerade Verbindung 8"/>
              <p:cNvCxnSpPr/>
              <p:nvPr/>
            </p:nvCxnSpPr>
            <p:spPr>
              <a:xfrm rot="16200000" flipH="1">
                <a:off x="2178228" y="2965272"/>
                <a:ext cx="6859232" cy="928688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 Verbindung 9"/>
              <p:cNvCxnSpPr/>
              <p:nvPr/>
            </p:nvCxnSpPr>
            <p:spPr>
              <a:xfrm rot="16200000" flipH="1">
                <a:off x="6821840" y="536222"/>
                <a:ext cx="2858383" cy="1785937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10"/>
              <p:cNvCxnSpPr/>
              <p:nvPr/>
            </p:nvCxnSpPr>
            <p:spPr>
              <a:xfrm rot="16200000" flipH="1">
                <a:off x="4071322" y="2143741"/>
                <a:ext cx="6859232" cy="2571750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 Verbindung 11"/>
              <p:cNvCxnSpPr/>
              <p:nvPr/>
            </p:nvCxnSpPr>
            <p:spPr>
              <a:xfrm rot="5400000">
                <a:off x="177978" y="3036710"/>
                <a:ext cx="6859232" cy="7858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/>
              <p:cNvCxnSpPr/>
              <p:nvPr/>
            </p:nvCxnSpPr>
            <p:spPr>
              <a:xfrm rot="5400000">
                <a:off x="-1822272" y="2179460"/>
                <a:ext cx="6859232" cy="25003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13"/>
              <p:cNvCxnSpPr/>
              <p:nvPr/>
            </p:nvCxnSpPr>
            <p:spPr>
              <a:xfrm rot="5400000">
                <a:off x="-535273" y="535272"/>
                <a:ext cx="2929509" cy="1858963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echteck 14"/>
          <p:cNvSpPr/>
          <p:nvPr/>
        </p:nvSpPr>
        <p:spPr>
          <a:xfrm>
            <a:off x="0" y="0"/>
            <a:ext cx="9144000" cy="31416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" name="Trapezoid 2"/>
          <p:cNvSpPr/>
          <p:nvPr/>
        </p:nvSpPr>
        <p:spPr>
          <a:xfrm>
            <a:off x="3348038" y="3141663"/>
            <a:ext cx="2447925" cy="3716337"/>
          </a:xfrm>
          <a:prstGeom prst="trapezoid">
            <a:avLst>
              <a:gd name="adj" fmla="val 41977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4" name="Rechteck 3"/>
          <p:cNvSpPr/>
          <p:nvPr/>
        </p:nvSpPr>
        <p:spPr>
          <a:xfrm>
            <a:off x="0" y="4095750"/>
            <a:ext cx="9144000" cy="5397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1030" name="Textfeld 2"/>
          <p:cNvSpPr txBox="1">
            <a:spLocks noChangeArrowheads="1"/>
          </p:cNvSpPr>
          <p:nvPr/>
        </p:nvSpPr>
        <p:spPr bwMode="auto">
          <a:xfrm>
            <a:off x="-46038" y="4868863"/>
            <a:ext cx="9144001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5400" b="1">
                <a:solidFill>
                  <a:schemeClr val="bg1"/>
                </a:solidFill>
              </a:rPr>
              <a:t>Legal situation</a:t>
            </a:r>
          </a:p>
        </p:txBody>
      </p:sp>
    </p:spTree>
    <p:extLst>
      <p:ext uri="{BB962C8B-B14F-4D97-AF65-F5344CB8AC3E}">
        <p14:creationId xmlns:p14="http://schemas.microsoft.com/office/powerpoint/2010/main" val="188914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uppieren 1"/>
          <p:cNvGrpSpPr>
            <a:grpSpLocks/>
          </p:cNvGrpSpPr>
          <p:nvPr/>
        </p:nvGrpSpPr>
        <p:grpSpPr bwMode="auto">
          <a:xfrm>
            <a:off x="0" y="3141663"/>
            <a:ext cx="9144000" cy="3716337"/>
            <a:chOff x="0" y="1196975"/>
            <a:chExt cx="9144000" cy="5661025"/>
          </a:xfrm>
        </p:grpSpPr>
        <p:sp>
          <p:nvSpPr>
            <p:cNvPr id="2062" name="Rectangle 24"/>
            <p:cNvSpPr>
              <a:spLocks noChangeArrowheads="1"/>
            </p:cNvSpPr>
            <p:nvPr/>
          </p:nvSpPr>
          <p:spPr bwMode="auto">
            <a:xfrm>
              <a:off x="0" y="2205038"/>
              <a:ext cx="9144000" cy="4652962"/>
            </a:xfrm>
            <a:prstGeom prst="rect">
              <a:avLst/>
            </a:prstGeom>
            <a:gradFill rotWithShape="1">
              <a:gsLst>
                <a:gs pos="0">
                  <a:srgbClr val="99FF66"/>
                </a:gs>
                <a:gs pos="100000">
                  <a:srgbClr val="FFCC9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sp>
          <p:nvSpPr>
            <p:cNvPr id="2063" name="Rectangle 25"/>
            <p:cNvSpPr>
              <a:spLocks noChangeArrowheads="1"/>
            </p:cNvSpPr>
            <p:nvPr/>
          </p:nvSpPr>
          <p:spPr bwMode="auto">
            <a:xfrm>
              <a:off x="0" y="1196975"/>
              <a:ext cx="9144000" cy="1008063"/>
            </a:xfrm>
            <a:prstGeom prst="rect">
              <a:avLst/>
            </a:prstGeom>
            <a:gradFill rotWithShape="1">
              <a:gsLst>
                <a:gs pos="0">
                  <a:srgbClr val="00CC00"/>
                </a:gs>
                <a:gs pos="100000">
                  <a:srgbClr val="99FF6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grpSp>
          <p:nvGrpSpPr>
            <p:cNvPr id="2064" name="Gruppieren 46"/>
            <p:cNvGrpSpPr>
              <a:grpSpLocks/>
            </p:cNvGrpSpPr>
            <p:nvPr/>
          </p:nvGrpSpPr>
          <p:grpSpPr bwMode="auto">
            <a:xfrm>
              <a:off x="0" y="1196975"/>
              <a:ext cx="9144000" cy="3730625"/>
              <a:chOff x="0" y="0"/>
              <a:chExt cx="9144000" cy="6858000"/>
            </a:xfrm>
          </p:grpSpPr>
          <p:cxnSp>
            <p:nvCxnSpPr>
              <p:cNvPr id="9" name="Gerade Verbindung 8"/>
              <p:cNvCxnSpPr/>
              <p:nvPr/>
            </p:nvCxnSpPr>
            <p:spPr>
              <a:xfrm rot="16200000" flipH="1">
                <a:off x="2178228" y="2965272"/>
                <a:ext cx="6859232" cy="928688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 Verbindung 9"/>
              <p:cNvCxnSpPr/>
              <p:nvPr/>
            </p:nvCxnSpPr>
            <p:spPr>
              <a:xfrm rot="16200000" flipH="1">
                <a:off x="6821840" y="536222"/>
                <a:ext cx="2858383" cy="1785937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10"/>
              <p:cNvCxnSpPr/>
              <p:nvPr/>
            </p:nvCxnSpPr>
            <p:spPr>
              <a:xfrm rot="16200000" flipH="1">
                <a:off x="4071322" y="2143741"/>
                <a:ext cx="6859232" cy="2571750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 Verbindung 11"/>
              <p:cNvCxnSpPr/>
              <p:nvPr/>
            </p:nvCxnSpPr>
            <p:spPr>
              <a:xfrm rot="5400000">
                <a:off x="177978" y="3036710"/>
                <a:ext cx="6859232" cy="7858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/>
              <p:cNvCxnSpPr/>
              <p:nvPr/>
            </p:nvCxnSpPr>
            <p:spPr>
              <a:xfrm rot="5400000">
                <a:off x="-1822272" y="2179460"/>
                <a:ext cx="6859232" cy="25003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13"/>
              <p:cNvCxnSpPr/>
              <p:nvPr/>
            </p:nvCxnSpPr>
            <p:spPr>
              <a:xfrm rot="5400000">
                <a:off x="-535273" y="535272"/>
                <a:ext cx="2929509" cy="1858963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echteck 14"/>
          <p:cNvSpPr/>
          <p:nvPr/>
        </p:nvSpPr>
        <p:spPr>
          <a:xfrm>
            <a:off x="0" y="0"/>
            <a:ext cx="9144000" cy="31416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052" name="Textfeld 2"/>
          <p:cNvSpPr txBox="1">
            <a:spLocks noChangeArrowheads="1"/>
          </p:cNvSpPr>
          <p:nvPr/>
        </p:nvSpPr>
        <p:spPr bwMode="auto">
          <a:xfrm>
            <a:off x="0" y="4763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5400" b="1">
                <a:solidFill>
                  <a:schemeClr val="bg1"/>
                </a:solidFill>
              </a:rPr>
              <a:t>Legal text</a:t>
            </a:r>
          </a:p>
        </p:txBody>
      </p:sp>
      <p:sp>
        <p:nvSpPr>
          <p:cNvPr id="3" name="Trapezoid 2"/>
          <p:cNvSpPr/>
          <p:nvPr/>
        </p:nvSpPr>
        <p:spPr>
          <a:xfrm>
            <a:off x="3348038" y="3141663"/>
            <a:ext cx="2447925" cy="3716337"/>
          </a:xfrm>
          <a:prstGeom prst="trapezoid">
            <a:avLst>
              <a:gd name="adj" fmla="val 41977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4" name="Rechteck 3"/>
          <p:cNvSpPr/>
          <p:nvPr/>
        </p:nvSpPr>
        <p:spPr>
          <a:xfrm>
            <a:off x="0" y="4095750"/>
            <a:ext cx="9144000" cy="5397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" name="Fensterinhalt vertikal verschieben 1"/>
          <p:cNvSpPr/>
          <p:nvPr/>
        </p:nvSpPr>
        <p:spPr>
          <a:xfrm>
            <a:off x="958850" y="984250"/>
            <a:ext cx="2490788" cy="1647825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cxnSp>
        <p:nvCxnSpPr>
          <p:cNvPr id="8" name="Gerade Verbindung 7"/>
          <p:cNvCxnSpPr/>
          <p:nvPr/>
        </p:nvCxnSpPr>
        <p:spPr>
          <a:xfrm>
            <a:off x="1882775" y="1520825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1882775" y="1711325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1895475" y="1881188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1895475" y="2057400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1895475" y="2205038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Textfeld 2"/>
          <p:cNvSpPr txBox="1">
            <a:spLocks noChangeArrowheads="1"/>
          </p:cNvSpPr>
          <p:nvPr/>
        </p:nvSpPr>
        <p:spPr bwMode="auto">
          <a:xfrm>
            <a:off x="1116013" y="1484313"/>
            <a:ext cx="9159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/>
              <a:t>§§</a:t>
            </a:r>
          </a:p>
        </p:txBody>
      </p:sp>
    </p:spTree>
    <p:extLst>
      <p:ext uri="{BB962C8B-B14F-4D97-AF65-F5344CB8AC3E}">
        <p14:creationId xmlns:p14="http://schemas.microsoft.com/office/powerpoint/2010/main" val="13596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uppieren 1"/>
          <p:cNvGrpSpPr>
            <a:grpSpLocks/>
          </p:cNvGrpSpPr>
          <p:nvPr/>
        </p:nvGrpSpPr>
        <p:grpSpPr bwMode="auto">
          <a:xfrm>
            <a:off x="0" y="3141663"/>
            <a:ext cx="9144000" cy="3716337"/>
            <a:chOff x="0" y="1196975"/>
            <a:chExt cx="9144000" cy="5661025"/>
          </a:xfrm>
        </p:grpSpPr>
        <p:sp>
          <p:nvSpPr>
            <p:cNvPr id="3091" name="Rectangle 24"/>
            <p:cNvSpPr>
              <a:spLocks noChangeArrowheads="1"/>
            </p:cNvSpPr>
            <p:nvPr/>
          </p:nvSpPr>
          <p:spPr bwMode="auto">
            <a:xfrm>
              <a:off x="0" y="2205038"/>
              <a:ext cx="9144000" cy="4652962"/>
            </a:xfrm>
            <a:prstGeom prst="rect">
              <a:avLst/>
            </a:prstGeom>
            <a:gradFill rotWithShape="1">
              <a:gsLst>
                <a:gs pos="0">
                  <a:srgbClr val="99FF66"/>
                </a:gs>
                <a:gs pos="100000">
                  <a:srgbClr val="FFCC99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sp>
          <p:nvSpPr>
            <p:cNvPr id="3092" name="Rectangle 25"/>
            <p:cNvSpPr>
              <a:spLocks noChangeArrowheads="1"/>
            </p:cNvSpPr>
            <p:nvPr/>
          </p:nvSpPr>
          <p:spPr bwMode="auto">
            <a:xfrm>
              <a:off x="0" y="1196975"/>
              <a:ext cx="9144000" cy="1008063"/>
            </a:xfrm>
            <a:prstGeom prst="rect">
              <a:avLst/>
            </a:prstGeom>
            <a:gradFill rotWithShape="1">
              <a:gsLst>
                <a:gs pos="0">
                  <a:srgbClr val="00CC00"/>
                </a:gs>
                <a:gs pos="100000">
                  <a:srgbClr val="99FF6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grpSp>
          <p:nvGrpSpPr>
            <p:cNvPr id="3093" name="Gruppieren 46"/>
            <p:cNvGrpSpPr>
              <a:grpSpLocks/>
            </p:cNvGrpSpPr>
            <p:nvPr/>
          </p:nvGrpSpPr>
          <p:grpSpPr bwMode="auto">
            <a:xfrm>
              <a:off x="0" y="1196975"/>
              <a:ext cx="9144000" cy="3730625"/>
              <a:chOff x="0" y="0"/>
              <a:chExt cx="9144000" cy="6858000"/>
            </a:xfrm>
          </p:grpSpPr>
          <p:cxnSp>
            <p:nvCxnSpPr>
              <p:cNvPr id="9" name="Gerade Verbindung 8"/>
              <p:cNvCxnSpPr/>
              <p:nvPr/>
            </p:nvCxnSpPr>
            <p:spPr>
              <a:xfrm rot="16200000" flipH="1">
                <a:off x="2178228" y="2965272"/>
                <a:ext cx="6859232" cy="928688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 Verbindung 9"/>
              <p:cNvCxnSpPr/>
              <p:nvPr/>
            </p:nvCxnSpPr>
            <p:spPr>
              <a:xfrm rot="16200000" flipH="1">
                <a:off x="6821840" y="536222"/>
                <a:ext cx="2858383" cy="1785937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Gerade Verbindung 10"/>
              <p:cNvCxnSpPr/>
              <p:nvPr/>
            </p:nvCxnSpPr>
            <p:spPr>
              <a:xfrm rot="16200000" flipH="1">
                <a:off x="4071322" y="2143741"/>
                <a:ext cx="6859232" cy="2571750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Gerade Verbindung 11"/>
              <p:cNvCxnSpPr/>
              <p:nvPr/>
            </p:nvCxnSpPr>
            <p:spPr>
              <a:xfrm rot="5400000">
                <a:off x="177978" y="3036710"/>
                <a:ext cx="6859232" cy="7858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/>
              <p:cNvCxnSpPr/>
              <p:nvPr/>
            </p:nvCxnSpPr>
            <p:spPr>
              <a:xfrm rot="5400000">
                <a:off x="-1822272" y="2179460"/>
                <a:ext cx="6859232" cy="2500312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Gerade Verbindung 13"/>
              <p:cNvCxnSpPr/>
              <p:nvPr/>
            </p:nvCxnSpPr>
            <p:spPr>
              <a:xfrm rot="5400000">
                <a:off x="-535273" y="535272"/>
                <a:ext cx="2929509" cy="1858963"/>
              </a:xfrm>
              <a:prstGeom prst="line">
                <a:avLst/>
              </a:prstGeom>
              <a:ln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Rechteck 14"/>
          <p:cNvSpPr/>
          <p:nvPr/>
        </p:nvSpPr>
        <p:spPr>
          <a:xfrm>
            <a:off x="0" y="0"/>
            <a:ext cx="9144000" cy="3141663"/>
          </a:xfrm>
          <a:prstGeom prst="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" name="Trapezoid 2"/>
          <p:cNvSpPr/>
          <p:nvPr/>
        </p:nvSpPr>
        <p:spPr>
          <a:xfrm>
            <a:off x="3348038" y="3141663"/>
            <a:ext cx="2447925" cy="3716337"/>
          </a:xfrm>
          <a:prstGeom prst="trapezoid">
            <a:avLst>
              <a:gd name="adj" fmla="val 41977"/>
            </a:avLst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4" name="Rechteck 3"/>
          <p:cNvSpPr/>
          <p:nvPr/>
        </p:nvSpPr>
        <p:spPr>
          <a:xfrm>
            <a:off x="0" y="4095750"/>
            <a:ext cx="9144000" cy="53975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" name="Fensterinhalt vertikal verschieben 1"/>
          <p:cNvSpPr/>
          <p:nvPr/>
        </p:nvSpPr>
        <p:spPr>
          <a:xfrm>
            <a:off x="958850" y="984250"/>
            <a:ext cx="2490788" cy="1647825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" name="Fensterinhalt horizontal verschieben 4"/>
          <p:cNvSpPr/>
          <p:nvPr/>
        </p:nvSpPr>
        <p:spPr>
          <a:xfrm>
            <a:off x="5292725" y="984250"/>
            <a:ext cx="3267075" cy="1512888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Pfeil nach rechts 5"/>
          <p:cNvSpPr/>
          <p:nvPr/>
        </p:nvSpPr>
        <p:spPr>
          <a:xfrm>
            <a:off x="3660775" y="1381125"/>
            <a:ext cx="1384300" cy="71913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cxnSp>
        <p:nvCxnSpPr>
          <p:cNvPr id="8" name="Gerade Verbindung 7"/>
          <p:cNvCxnSpPr/>
          <p:nvPr/>
        </p:nvCxnSpPr>
        <p:spPr>
          <a:xfrm>
            <a:off x="1882775" y="1520825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1882775" y="1711325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1895475" y="1881188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1895475" y="2057400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1895475" y="2205038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980113" y="1436688"/>
            <a:ext cx="576262" cy="576262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0" name="Gleichschenkliges Dreieck 19"/>
          <p:cNvSpPr/>
          <p:nvPr/>
        </p:nvSpPr>
        <p:spPr>
          <a:xfrm rot="5400000">
            <a:off x="6700838" y="1485900"/>
            <a:ext cx="617537" cy="531813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2" name="Rechteck 21"/>
          <p:cNvSpPr/>
          <p:nvPr/>
        </p:nvSpPr>
        <p:spPr>
          <a:xfrm>
            <a:off x="7419975" y="1476375"/>
            <a:ext cx="536575" cy="5365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089" name="Textfeld 2"/>
          <p:cNvSpPr txBox="1">
            <a:spLocks noChangeArrowheads="1"/>
          </p:cNvSpPr>
          <p:nvPr/>
        </p:nvSpPr>
        <p:spPr bwMode="auto">
          <a:xfrm>
            <a:off x="1116013" y="1484313"/>
            <a:ext cx="9159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/>
              <a:t>§§</a:t>
            </a:r>
          </a:p>
        </p:txBody>
      </p:sp>
      <p:sp>
        <p:nvSpPr>
          <p:cNvPr id="3090" name="Textfeld 2"/>
          <p:cNvSpPr txBox="1">
            <a:spLocks noChangeArrowheads="1"/>
          </p:cNvSpPr>
          <p:nvPr/>
        </p:nvSpPr>
        <p:spPr bwMode="auto">
          <a:xfrm>
            <a:off x="19050" y="60325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5400" b="1">
                <a:solidFill>
                  <a:schemeClr val="bg1"/>
                </a:solidFill>
              </a:rPr>
              <a:t>Visualisation</a:t>
            </a:r>
          </a:p>
        </p:txBody>
      </p:sp>
    </p:spTree>
    <p:extLst>
      <p:ext uri="{BB962C8B-B14F-4D97-AF65-F5344CB8AC3E}">
        <p14:creationId xmlns:p14="http://schemas.microsoft.com/office/powerpoint/2010/main" val="140216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0" y="-26988"/>
            <a:ext cx="9144000" cy="6884988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4099" name="Textfeld 2"/>
          <p:cNvSpPr txBox="1">
            <a:spLocks noChangeArrowheads="1"/>
          </p:cNvSpPr>
          <p:nvPr/>
        </p:nvSpPr>
        <p:spPr bwMode="auto">
          <a:xfrm>
            <a:off x="-9525" y="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600" b="1">
                <a:solidFill>
                  <a:schemeClr val="bg1"/>
                </a:solidFill>
              </a:rPr>
              <a:t>Semantics as a tertium comparationis</a:t>
            </a:r>
          </a:p>
        </p:txBody>
      </p:sp>
      <p:grpSp>
        <p:nvGrpSpPr>
          <p:cNvPr id="4100" name="Gruppieren 6"/>
          <p:cNvGrpSpPr>
            <a:grpSpLocks/>
          </p:cNvGrpSpPr>
          <p:nvPr/>
        </p:nvGrpSpPr>
        <p:grpSpPr bwMode="auto">
          <a:xfrm>
            <a:off x="0" y="4868863"/>
            <a:ext cx="9144000" cy="1989137"/>
            <a:chOff x="0" y="3141663"/>
            <a:chExt cx="9144000" cy="3716337"/>
          </a:xfrm>
        </p:grpSpPr>
        <p:grpSp>
          <p:nvGrpSpPr>
            <p:cNvPr id="4118" name="Gruppieren 1"/>
            <p:cNvGrpSpPr>
              <a:grpSpLocks/>
            </p:cNvGrpSpPr>
            <p:nvPr/>
          </p:nvGrpSpPr>
          <p:grpSpPr bwMode="auto">
            <a:xfrm>
              <a:off x="0" y="3141663"/>
              <a:ext cx="9144000" cy="3716337"/>
              <a:chOff x="0" y="1196975"/>
              <a:chExt cx="9144000" cy="5661025"/>
            </a:xfrm>
          </p:grpSpPr>
          <p:sp>
            <p:nvSpPr>
              <p:cNvPr id="4121" name="Rectangle 24"/>
              <p:cNvSpPr>
                <a:spLocks noChangeArrowheads="1"/>
              </p:cNvSpPr>
              <p:nvPr/>
            </p:nvSpPr>
            <p:spPr bwMode="auto">
              <a:xfrm>
                <a:off x="0" y="2205038"/>
                <a:ext cx="9144000" cy="4652962"/>
              </a:xfrm>
              <a:prstGeom prst="rect">
                <a:avLst/>
              </a:prstGeom>
              <a:gradFill rotWithShape="1">
                <a:gsLst>
                  <a:gs pos="0">
                    <a:srgbClr val="99FF66"/>
                  </a:gs>
                  <a:gs pos="100000">
                    <a:srgbClr val="FFCC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  <p:sp>
            <p:nvSpPr>
              <p:cNvPr id="4122" name="Rectangle 25"/>
              <p:cNvSpPr>
                <a:spLocks noChangeArrowheads="1"/>
              </p:cNvSpPr>
              <p:nvPr/>
            </p:nvSpPr>
            <p:spPr bwMode="auto">
              <a:xfrm>
                <a:off x="0" y="1196975"/>
                <a:ext cx="9144000" cy="1008063"/>
              </a:xfrm>
              <a:prstGeom prst="rect">
                <a:avLst/>
              </a:prstGeom>
              <a:gradFill rotWithShape="1">
                <a:gsLst>
                  <a:gs pos="0">
                    <a:srgbClr val="00CC00"/>
                  </a:gs>
                  <a:gs pos="100000">
                    <a:srgbClr val="99FF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  <p:grpSp>
            <p:nvGrpSpPr>
              <p:cNvPr id="4123" name="Gruppieren 46"/>
              <p:cNvGrpSpPr>
                <a:grpSpLocks/>
              </p:cNvGrpSpPr>
              <p:nvPr/>
            </p:nvGrpSpPr>
            <p:grpSpPr bwMode="auto">
              <a:xfrm>
                <a:off x="0" y="1196975"/>
                <a:ext cx="9144000" cy="3730625"/>
                <a:chOff x="0" y="0"/>
                <a:chExt cx="9144000" cy="6858000"/>
              </a:xfrm>
            </p:grpSpPr>
            <p:cxnSp>
              <p:nvCxnSpPr>
                <p:cNvPr id="9" name="Gerade Verbindung 8"/>
                <p:cNvCxnSpPr/>
                <p:nvPr/>
              </p:nvCxnSpPr>
              <p:spPr>
                <a:xfrm rot="16200000" flipH="1">
                  <a:off x="2177719" y="2965783"/>
                  <a:ext cx="6860250" cy="928688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Gerade Verbindung 9"/>
                <p:cNvCxnSpPr/>
                <p:nvPr/>
              </p:nvCxnSpPr>
              <p:spPr>
                <a:xfrm rot="16200000" flipH="1">
                  <a:off x="6822505" y="535555"/>
                  <a:ext cx="2857053" cy="1785937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Gerade Verbindung 10"/>
                <p:cNvCxnSpPr/>
                <p:nvPr/>
              </p:nvCxnSpPr>
              <p:spPr>
                <a:xfrm rot="16200000" flipH="1">
                  <a:off x="4070813" y="2144252"/>
                  <a:ext cx="6860250" cy="2571750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Gerade Verbindung 11"/>
                <p:cNvCxnSpPr/>
                <p:nvPr/>
              </p:nvCxnSpPr>
              <p:spPr>
                <a:xfrm rot="5400000">
                  <a:off x="177469" y="3037221"/>
                  <a:ext cx="6860250" cy="785812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Gerade Verbindung 12"/>
                <p:cNvCxnSpPr/>
                <p:nvPr/>
              </p:nvCxnSpPr>
              <p:spPr>
                <a:xfrm rot="5400000">
                  <a:off x="-1822781" y="2179971"/>
                  <a:ext cx="6860250" cy="2500312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Gerade Verbindung 13"/>
                <p:cNvCxnSpPr/>
                <p:nvPr/>
              </p:nvCxnSpPr>
              <p:spPr>
                <a:xfrm rot="5400000">
                  <a:off x="-536418" y="536418"/>
                  <a:ext cx="2931799" cy="1858963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" name="Trapezoid 2"/>
            <p:cNvSpPr/>
            <p:nvPr/>
          </p:nvSpPr>
          <p:spPr>
            <a:xfrm>
              <a:off x="3348038" y="3141663"/>
              <a:ext cx="2447925" cy="3716337"/>
            </a:xfrm>
            <a:prstGeom prst="trapezoid">
              <a:avLst>
                <a:gd name="adj" fmla="val 41977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4" name="Rechteck 3"/>
            <p:cNvSpPr/>
            <p:nvPr/>
          </p:nvSpPr>
          <p:spPr>
            <a:xfrm>
              <a:off x="0" y="4096700"/>
              <a:ext cx="9144000" cy="539803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</p:grpSp>
      <p:sp>
        <p:nvSpPr>
          <p:cNvPr id="2" name="Fensterinhalt vertikal verschieben 1"/>
          <p:cNvSpPr/>
          <p:nvPr/>
        </p:nvSpPr>
        <p:spPr>
          <a:xfrm>
            <a:off x="809625" y="2497138"/>
            <a:ext cx="2490788" cy="1647825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" name="Fensterinhalt horizontal verschieben 4"/>
          <p:cNvSpPr/>
          <p:nvPr/>
        </p:nvSpPr>
        <p:spPr>
          <a:xfrm>
            <a:off x="5143500" y="2497138"/>
            <a:ext cx="3267075" cy="1512887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Pfeil nach rechts 5"/>
          <p:cNvSpPr/>
          <p:nvPr/>
        </p:nvSpPr>
        <p:spPr>
          <a:xfrm>
            <a:off x="3511550" y="2894013"/>
            <a:ext cx="1384300" cy="71913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4104" name="Textfeld 2"/>
          <p:cNvSpPr txBox="1">
            <a:spLocks noChangeArrowheads="1"/>
          </p:cNvSpPr>
          <p:nvPr/>
        </p:nvSpPr>
        <p:spPr bwMode="auto">
          <a:xfrm>
            <a:off x="969963" y="4144963"/>
            <a:ext cx="742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>
                <a:solidFill>
                  <a:srgbClr val="FF0000"/>
                </a:solidFill>
              </a:rPr>
              <a:t>Syntactical transformation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1733550" y="3033713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1733550" y="3224213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1746250" y="3394075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1746250" y="3570288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1746250" y="3717925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830888" y="2949575"/>
            <a:ext cx="576262" cy="576263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0" name="Gleichschenkliges Dreieck 19"/>
          <p:cNvSpPr/>
          <p:nvPr/>
        </p:nvSpPr>
        <p:spPr>
          <a:xfrm rot="5400000">
            <a:off x="6551613" y="2998787"/>
            <a:ext cx="617538" cy="531813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2" name="Rechteck 21"/>
          <p:cNvSpPr/>
          <p:nvPr/>
        </p:nvSpPr>
        <p:spPr>
          <a:xfrm>
            <a:off x="7270750" y="2989263"/>
            <a:ext cx="536575" cy="5365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4113" name="Textfeld 2"/>
          <p:cNvSpPr txBox="1">
            <a:spLocks noChangeArrowheads="1"/>
          </p:cNvSpPr>
          <p:nvPr/>
        </p:nvSpPr>
        <p:spPr bwMode="auto">
          <a:xfrm>
            <a:off x="966788" y="2997200"/>
            <a:ext cx="915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/>
              <a:t>§§</a:t>
            </a:r>
          </a:p>
        </p:txBody>
      </p:sp>
      <p:sp>
        <p:nvSpPr>
          <p:cNvPr id="19" name="Stern mit 5 Zacken 18"/>
          <p:cNvSpPr/>
          <p:nvPr/>
        </p:nvSpPr>
        <p:spPr>
          <a:xfrm>
            <a:off x="4044950" y="955675"/>
            <a:ext cx="433388" cy="43180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4" name="Stern mit 5 Zacken 33"/>
          <p:cNvSpPr/>
          <p:nvPr/>
        </p:nvSpPr>
        <p:spPr>
          <a:xfrm>
            <a:off x="4927600" y="712788"/>
            <a:ext cx="431800" cy="43180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5" name="Stern mit 5 Zacken 34"/>
          <p:cNvSpPr/>
          <p:nvPr/>
        </p:nvSpPr>
        <p:spPr>
          <a:xfrm>
            <a:off x="4702175" y="1173163"/>
            <a:ext cx="431800" cy="433387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1" name="Gleichschenkliges Dreieck 20"/>
          <p:cNvSpPr/>
          <p:nvPr/>
        </p:nvSpPr>
        <p:spPr>
          <a:xfrm>
            <a:off x="2627313" y="928688"/>
            <a:ext cx="4149725" cy="1506537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838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0" y="-26988"/>
            <a:ext cx="9144000" cy="6884988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123" name="Textfeld 2"/>
          <p:cNvSpPr txBox="1">
            <a:spLocks noChangeArrowheads="1"/>
          </p:cNvSpPr>
          <p:nvPr/>
        </p:nvSpPr>
        <p:spPr bwMode="auto">
          <a:xfrm>
            <a:off x="-9525" y="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600" b="1">
                <a:solidFill>
                  <a:schemeClr val="bg1"/>
                </a:solidFill>
              </a:rPr>
              <a:t>Semantics as a tertium comparationis</a:t>
            </a:r>
          </a:p>
        </p:txBody>
      </p:sp>
      <p:grpSp>
        <p:nvGrpSpPr>
          <p:cNvPr id="5124" name="Gruppieren 6"/>
          <p:cNvGrpSpPr>
            <a:grpSpLocks/>
          </p:cNvGrpSpPr>
          <p:nvPr/>
        </p:nvGrpSpPr>
        <p:grpSpPr bwMode="auto">
          <a:xfrm>
            <a:off x="0" y="4868863"/>
            <a:ext cx="9144000" cy="1989137"/>
            <a:chOff x="0" y="3141663"/>
            <a:chExt cx="9144000" cy="3716337"/>
          </a:xfrm>
        </p:grpSpPr>
        <p:grpSp>
          <p:nvGrpSpPr>
            <p:cNvPr id="5144" name="Gruppieren 1"/>
            <p:cNvGrpSpPr>
              <a:grpSpLocks/>
            </p:cNvGrpSpPr>
            <p:nvPr/>
          </p:nvGrpSpPr>
          <p:grpSpPr bwMode="auto">
            <a:xfrm>
              <a:off x="0" y="3141663"/>
              <a:ext cx="9144000" cy="3716337"/>
              <a:chOff x="0" y="1196975"/>
              <a:chExt cx="9144000" cy="5661025"/>
            </a:xfrm>
          </p:grpSpPr>
          <p:sp>
            <p:nvSpPr>
              <p:cNvPr id="5147" name="Rectangle 24"/>
              <p:cNvSpPr>
                <a:spLocks noChangeArrowheads="1"/>
              </p:cNvSpPr>
              <p:nvPr/>
            </p:nvSpPr>
            <p:spPr bwMode="auto">
              <a:xfrm>
                <a:off x="0" y="2205038"/>
                <a:ext cx="9144000" cy="4652962"/>
              </a:xfrm>
              <a:prstGeom prst="rect">
                <a:avLst/>
              </a:prstGeom>
              <a:gradFill rotWithShape="1">
                <a:gsLst>
                  <a:gs pos="0">
                    <a:srgbClr val="99FF66"/>
                  </a:gs>
                  <a:gs pos="100000">
                    <a:srgbClr val="FFCC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  <p:sp>
            <p:nvSpPr>
              <p:cNvPr id="5148" name="Rectangle 25"/>
              <p:cNvSpPr>
                <a:spLocks noChangeArrowheads="1"/>
              </p:cNvSpPr>
              <p:nvPr/>
            </p:nvSpPr>
            <p:spPr bwMode="auto">
              <a:xfrm>
                <a:off x="0" y="1196975"/>
                <a:ext cx="9144000" cy="1008063"/>
              </a:xfrm>
              <a:prstGeom prst="rect">
                <a:avLst/>
              </a:prstGeom>
              <a:gradFill rotWithShape="1">
                <a:gsLst>
                  <a:gs pos="0">
                    <a:srgbClr val="00CC00"/>
                  </a:gs>
                  <a:gs pos="100000">
                    <a:srgbClr val="99FF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  <p:grpSp>
            <p:nvGrpSpPr>
              <p:cNvPr id="5149" name="Gruppieren 46"/>
              <p:cNvGrpSpPr>
                <a:grpSpLocks/>
              </p:cNvGrpSpPr>
              <p:nvPr/>
            </p:nvGrpSpPr>
            <p:grpSpPr bwMode="auto">
              <a:xfrm>
                <a:off x="0" y="1196975"/>
                <a:ext cx="9144000" cy="3730625"/>
                <a:chOff x="0" y="0"/>
                <a:chExt cx="9144000" cy="6858000"/>
              </a:xfrm>
            </p:grpSpPr>
            <p:cxnSp>
              <p:nvCxnSpPr>
                <p:cNvPr id="9" name="Gerade Verbindung 8"/>
                <p:cNvCxnSpPr/>
                <p:nvPr/>
              </p:nvCxnSpPr>
              <p:spPr>
                <a:xfrm rot="16200000" flipH="1">
                  <a:off x="2177719" y="2965783"/>
                  <a:ext cx="6860250" cy="928688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Gerade Verbindung 9"/>
                <p:cNvCxnSpPr/>
                <p:nvPr/>
              </p:nvCxnSpPr>
              <p:spPr>
                <a:xfrm rot="16200000" flipH="1">
                  <a:off x="6822505" y="535555"/>
                  <a:ext cx="2857053" cy="1785937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Gerade Verbindung 10"/>
                <p:cNvCxnSpPr/>
                <p:nvPr/>
              </p:nvCxnSpPr>
              <p:spPr>
                <a:xfrm rot="16200000" flipH="1">
                  <a:off x="4070813" y="2144252"/>
                  <a:ext cx="6860250" cy="2571750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Gerade Verbindung 11"/>
                <p:cNvCxnSpPr/>
                <p:nvPr/>
              </p:nvCxnSpPr>
              <p:spPr>
                <a:xfrm rot="5400000">
                  <a:off x="177469" y="3037221"/>
                  <a:ext cx="6860250" cy="785812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Gerade Verbindung 12"/>
                <p:cNvCxnSpPr/>
                <p:nvPr/>
              </p:nvCxnSpPr>
              <p:spPr>
                <a:xfrm rot="5400000">
                  <a:off x="-1822781" y="2179971"/>
                  <a:ext cx="6860250" cy="2500312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Gerade Verbindung 13"/>
                <p:cNvCxnSpPr/>
                <p:nvPr/>
              </p:nvCxnSpPr>
              <p:spPr>
                <a:xfrm rot="5400000">
                  <a:off x="-536418" y="536418"/>
                  <a:ext cx="2931799" cy="1858963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" name="Trapezoid 2"/>
            <p:cNvSpPr/>
            <p:nvPr/>
          </p:nvSpPr>
          <p:spPr>
            <a:xfrm>
              <a:off x="3348038" y="3141663"/>
              <a:ext cx="2447925" cy="3716337"/>
            </a:xfrm>
            <a:prstGeom prst="trapezoid">
              <a:avLst>
                <a:gd name="adj" fmla="val 41977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4" name="Rechteck 3"/>
            <p:cNvSpPr/>
            <p:nvPr/>
          </p:nvSpPr>
          <p:spPr>
            <a:xfrm>
              <a:off x="0" y="4096700"/>
              <a:ext cx="9144000" cy="539803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</p:grpSp>
      <p:sp>
        <p:nvSpPr>
          <p:cNvPr id="2" name="Fensterinhalt vertikal verschieben 1"/>
          <p:cNvSpPr/>
          <p:nvPr/>
        </p:nvSpPr>
        <p:spPr>
          <a:xfrm>
            <a:off x="809625" y="2497138"/>
            <a:ext cx="2490788" cy="1647825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" name="Fensterinhalt horizontal verschieben 4"/>
          <p:cNvSpPr/>
          <p:nvPr/>
        </p:nvSpPr>
        <p:spPr>
          <a:xfrm>
            <a:off x="5143500" y="2497138"/>
            <a:ext cx="3267075" cy="1512887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6" name="Pfeil nach rechts 5"/>
          <p:cNvSpPr/>
          <p:nvPr/>
        </p:nvSpPr>
        <p:spPr>
          <a:xfrm>
            <a:off x="3511550" y="2894013"/>
            <a:ext cx="1384300" cy="71913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128" name="Textfeld 2"/>
          <p:cNvSpPr txBox="1">
            <a:spLocks noChangeArrowheads="1"/>
          </p:cNvSpPr>
          <p:nvPr/>
        </p:nvSpPr>
        <p:spPr bwMode="auto">
          <a:xfrm>
            <a:off x="969963" y="4144963"/>
            <a:ext cx="742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>
                <a:solidFill>
                  <a:srgbClr val="FF0000"/>
                </a:solidFill>
              </a:rPr>
              <a:t>Syntactical transformation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1733550" y="3033713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1733550" y="3224213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>
            <a:off x="1746250" y="3394075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1746250" y="3570288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1746250" y="3717925"/>
            <a:ext cx="109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5830888" y="2949575"/>
            <a:ext cx="576262" cy="576263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0" name="Gleichschenkliges Dreieck 19"/>
          <p:cNvSpPr/>
          <p:nvPr/>
        </p:nvSpPr>
        <p:spPr>
          <a:xfrm rot="5400000">
            <a:off x="6551613" y="2998787"/>
            <a:ext cx="617538" cy="531813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2" name="Rechteck 21"/>
          <p:cNvSpPr/>
          <p:nvPr/>
        </p:nvSpPr>
        <p:spPr>
          <a:xfrm>
            <a:off x="7270750" y="2989263"/>
            <a:ext cx="536575" cy="5365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137" name="Textfeld 2"/>
          <p:cNvSpPr txBox="1">
            <a:spLocks noChangeArrowheads="1"/>
          </p:cNvSpPr>
          <p:nvPr/>
        </p:nvSpPr>
        <p:spPr bwMode="auto">
          <a:xfrm>
            <a:off x="966788" y="2997200"/>
            <a:ext cx="915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/>
              <a:t>§§</a:t>
            </a:r>
          </a:p>
        </p:txBody>
      </p:sp>
      <p:sp>
        <p:nvSpPr>
          <p:cNvPr id="19" name="Stern mit 5 Zacken 18"/>
          <p:cNvSpPr/>
          <p:nvPr/>
        </p:nvSpPr>
        <p:spPr>
          <a:xfrm>
            <a:off x="4044950" y="955675"/>
            <a:ext cx="433388" cy="43180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4" name="Stern mit 5 Zacken 33"/>
          <p:cNvSpPr/>
          <p:nvPr/>
        </p:nvSpPr>
        <p:spPr>
          <a:xfrm>
            <a:off x="4927600" y="712788"/>
            <a:ext cx="431800" cy="43180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5" name="Stern mit 5 Zacken 34"/>
          <p:cNvSpPr/>
          <p:nvPr/>
        </p:nvSpPr>
        <p:spPr>
          <a:xfrm>
            <a:off x="4702175" y="1173163"/>
            <a:ext cx="431800" cy="433387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1" name="Gleichschenkliges Dreieck 20"/>
          <p:cNvSpPr/>
          <p:nvPr/>
        </p:nvSpPr>
        <p:spPr>
          <a:xfrm>
            <a:off x="2627313" y="928688"/>
            <a:ext cx="4149725" cy="1506537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142" name="Textfeld 2"/>
          <p:cNvSpPr txBox="1">
            <a:spLocks noChangeArrowheads="1"/>
          </p:cNvSpPr>
          <p:nvPr/>
        </p:nvSpPr>
        <p:spPr bwMode="auto">
          <a:xfrm>
            <a:off x="5362575" y="820738"/>
            <a:ext cx="26447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600" b="1">
                <a:solidFill>
                  <a:srgbClr val="FFFF00"/>
                </a:solidFill>
              </a:rPr>
              <a:t>number</a:t>
            </a:r>
          </a:p>
        </p:txBody>
      </p:sp>
      <p:sp>
        <p:nvSpPr>
          <p:cNvPr id="5143" name="Textfeld 2"/>
          <p:cNvSpPr txBox="1">
            <a:spLocks noChangeArrowheads="1"/>
          </p:cNvSpPr>
          <p:nvPr/>
        </p:nvSpPr>
        <p:spPr bwMode="auto">
          <a:xfrm>
            <a:off x="6321425" y="1962150"/>
            <a:ext cx="2643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600" b="1">
                <a:solidFill>
                  <a:srgbClr val="FFFF00"/>
                </a:solidFill>
              </a:rPr>
              <a:t>figures</a:t>
            </a:r>
          </a:p>
        </p:txBody>
      </p:sp>
    </p:spTree>
    <p:extLst>
      <p:ext uri="{BB962C8B-B14F-4D97-AF65-F5344CB8AC3E}">
        <p14:creationId xmlns:p14="http://schemas.microsoft.com/office/powerpoint/2010/main" val="345003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hteck 35"/>
          <p:cNvSpPr/>
          <p:nvPr/>
        </p:nvSpPr>
        <p:spPr>
          <a:xfrm>
            <a:off x="0" y="-26988"/>
            <a:ext cx="9144000" cy="6884988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123" name="Textfeld 2"/>
          <p:cNvSpPr txBox="1">
            <a:spLocks noChangeArrowheads="1"/>
          </p:cNvSpPr>
          <p:nvPr/>
        </p:nvSpPr>
        <p:spPr bwMode="auto">
          <a:xfrm>
            <a:off x="-9525" y="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600" b="1" smtClean="0">
                <a:solidFill>
                  <a:schemeClr val="bg1"/>
                </a:solidFill>
              </a:rPr>
              <a:t>Abstraction, Algorithm</a:t>
            </a:r>
            <a:endParaRPr lang="de-AT" altLang="de-DE" sz="3600" b="1">
              <a:solidFill>
                <a:schemeClr val="bg1"/>
              </a:solidFill>
            </a:endParaRPr>
          </a:p>
        </p:txBody>
      </p:sp>
      <p:grpSp>
        <p:nvGrpSpPr>
          <p:cNvPr id="5124" name="Gruppieren 6"/>
          <p:cNvGrpSpPr>
            <a:grpSpLocks/>
          </p:cNvGrpSpPr>
          <p:nvPr/>
        </p:nvGrpSpPr>
        <p:grpSpPr bwMode="auto">
          <a:xfrm>
            <a:off x="0" y="4868863"/>
            <a:ext cx="9144000" cy="1989137"/>
            <a:chOff x="0" y="3141663"/>
            <a:chExt cx="9144000" cy="3716337"/>
          </a:xfrm>
        </p:grpSpPr>
        <p:grpSp>
          <p:nvGrpSpPr>
            <p:cNvPr id="5144" name="Gruppieren 1"/>
            <p:cNvGrpSpPr>
              <a:grpSpLocks/>
            </p:cNvGrpSpPr>
            <p:nvPr/>
          </p:nvGrpSpPr>
          <p:grpSpPr bwMode="auto">
            <a:xfrm>
              <a:off x="0" y="3141663"/>
              <a:ext cx="9144000" cy="3716337"/>
              <a:chOff x="0" y="1196975"/>
              <a:chExt cx="9144000" cy="5661025"/>
            </a:xfrm>
          </p:grpSpPr>
          <p:sp>
            <p:nvSpPr>
              <p:cNvPr id="5147" name="Rectangle 24"/>
              <p:cNvSpPr>
                <a:spLocks noChangeArrowheads="1"/>
              </p:cNvSpPr>
              <p:nvPr/>
            </p:nvSpPr>
            <p:spPr bwMode="auto">
              <a:xfrm>
                <a:off x="0" y="2205038"/>
                <a:ext cx="9144000" cy="4652962"/>
              </a:xfrm>
              <a:prstGeom prst="rect">
                <a:avLst/>
              </a:prstGeom>
              <a:gradFill rotWithShape="1">
                <a:gsLst>
                  <a:gs pos="0">
                    <a:srgbClr val="99FF66"/>
                  </a:gs>
                  <a:gs pos="100000">
                    <a:srgbClr val="FFCC9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  <p:sp>
            <p:nvSpPr>
              <p:cNvPr id="5148" name="Rectangle 25"/>
              <p:cNvSpPr>
                <a:spLocks noChangeArrowheads="1"/>
              </p:cNvSpPr>
              <p:nvPr/>
            </p:nvSpPr>
            <p:spPr bwMode="auto">
              <a:xfrm>
                <a:off x="0" y="1196975"/>
                <a:ext cx="9144000" cy="1008063"/>
              </a:xfrm>
              <a:prstGeom prst="rect">
                <a:avLst/>
              </a:prstGeom>
              <a:gradFill rotWithShape="1">
                <a:gsLst>
                  <a:gs pos="0">
                    <a:srgbClr val="00CC00"/>
                  </a:gs>
                  <a:gs pos="100000">
                    <a:srgbClr val="99FF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de-AT" altLang="de-DE"/>
              </a:p>
            </p:txBody>
          </p:sp>
          <p:grpSp>
            <p:nvGrpSpPr>
              <p:cNvPr id="5149" name="Gruppieren 46"/>
              <p:cNvGrpSpPr>
                <a:grpSpLocks/>
              </p:cNvGrpSpPr>
              <p:nvPr/>
            </p:nvGrpSpPr>
            <p:grpSpPr bwMode="auto">
              <a:xfrm>
                <a:off x="0" y="1196975"/>
                <a:ext cx="9144000" cy="3730625"/>
                <a:chOff x="0" y="0"/>
                <a:chExt cx="9144000" cy="6858000"/>
              </a:xfrm>
            </p:grpSpPr>
            <p:cxnSp>
              <p:nvCxnSpPr>
                <p:cNvPr id="9" name="Gerade Verbindung 8"/>
                <p:cNvCxnSpPr/>
                <p:nvPr/>
              </p:nvCxnSpPr>
              <p:spPr>
                <a:xfrm rot="16200000" flipH="1">
                  <a:off x="2177719" y="2965783"/>
                  <a:ext cx="6860250" cy="928688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Gerade Verbindung 9"/>
                <p:cNvCxnSpPr/>
                <p:nvPr/>
              </p:nvCxnSpPr>
              <p:spPr>
                <a:xfrm rot="16200000" flipH="1">
                  <a:off x="6822505" y="535555"/>
                  <a:ext cx="2857053" cy="1785937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Gerade Verbindung 10"/>
                <p:cNvCxnSpPr/>
                <p:nvPr/>
              </p:nvCxnSpPr>
              <p:spPr>
                <a:xfrm rot="16200000" flipH="1">
                  <a:off x="4070813" y="2144252"/>
                  <a:ext cx="6860250" cy="2571750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Gerade Verbindung 11"/>
                <p:cNvCxnSpPr/>
                <p:nvPr/>
              </p:nvCxnSpPr>
              <p:spPr>
                <a:xfrm rot="5400000">
                  <a:off x="177469" y="3037221"/>
                  <a:ext cx="6860250" cy="785812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Gerade Verbindung 12"/>
                <p:cNvCxnSpPr/>
                <p:nvPr/>
              </p:nvCxnSpPr>
              <p:spPr>
                <a:xfrm rot="5400000">
                  <a:off x="-1822781" y="2179971"/>
                  <a:ext cx="6860250" cy="2500312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Gerade Verbindung 13"/>
                <p:cNvCxnSpPr/>
                <p:nvPr/>
              </p:nvCxnSpPr>
              <p:spPr>
                <a:xfrm rot="5400000">
                  <a:off x="-536418" y="536418"/>
                  <a:ext cx="2931799" cy="1858963"/>
                </a:xfrm>
                <a:prstGeom prst="line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" name="Trapezoid 2"/>
            <p:cNvSpPr/>
            <p:nvPr/>
          </p:nvSpPr>
          <p:spPr>
            <a:xfrm>
              <a:off x="3348038" y="3141663"/>
              <a:ext cx="2447925" cy="3716337"/>
            </a:xfrm>
            <a:prstGeom prst="trapezoid">
              <a:avLst>
                <a:gd name="adj" fmla="val 41977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  <p:sp>
          <p:nvSpPr>
            <p:cNvPr id="4" name="Rechteck 3"/>
            <p:cNvSpPr/>
            <p:nvPr/>
          </p:nvSpPr>
          <p:spPr>
            <a:xfrm>
              <a:off x="0" y="4096700"/>
              <a:ext cx="9144000" cy="539803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AT"/>
            </a:p>
          </p:txBody>
        </p:sp>
      </p:grpSp>
      <p:sp>
        <p:nvSpPr>
          <p:cNvPr id="19" name="Stern mit 5 Zacken 18"/>
          <p:cNvSpPr/>
          <p:nvPr/>
        </p:nvSpPr>
        <p:spPr>
          <a:xfrm>
            <a:off x="4044950" y="955675"/>
            <a:ext cx="433388" cy="43180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4" name="Stern mit 5 Zacken 33"/>
          <p:cNvSpPr/>
          <p:nvPr/>
        </p:nvSpPr>
        <p:spPr>
          <a:xfrm>
            <a:off x="4927600" y="712788"/>
            <a:ext cx="431800" cy="431800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35" name="Stern mit 5 Zacken 34"/>
          <p:cNvSpPr/>
          <p:nvPr/>
        </p:nvSpPr>
        <p:spPr>
          <a:xfrm>
            <a:off x="4702175" y="1173163"/>
            <a:ext cx="431800" cy="433387"/>
          </a:xfrm>
          <a:prstGeom prst="star5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21" name="Gleichschenkliges Dreieck 20"/>
          <p:cNvSpPr/>
          <p:nvPr/>
        </p:nvSpPr>
        <p:spPr>
          <a:xfrm>
            <a:off x="2627313" y="928688"/>
            <a:ext cx="4149725" cy="1506537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7" name="Würfel 6"/>
          <p:cNvSpPr/>
          <p:nvPr/>
        </p:nvSpPr>
        <p:spPr>
          <a:xfrm>
            <a:off x="2987638" y="4155244"/>
            <a:ext cx="2548011" cy="2548011"/>
          </a:xfrm>
          <a:prstGeom prst="cube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Pfeil nach rechts 5"/>
          <p:cNvSpPr/>
          <p:nvPr/>
        </p:nvSpPr>
        <p:spPr>
          <a:xfrm rot="5400000">
            <a:off x="2781298" y="2790826"/>
            <a:ext cx="3157540" cy="719137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AT"/>
          </a:p>
        </p:txBody>
      </p:sp>
      <p:sp>
        <p:nvSpPr>
          <p:cNvPr id="5128" name="Textfeld 2"/>
          <p:cNvSpPr txBox="1">
            <a:spLocks noChangeArrowheads="1"/>
          </p:cNvSpPr>
          <p:nvPr/>
        </p:nvSpPr>
        <p:spPr bwMode="auto">
          <a:xfrm>
            <a:off x="2266950" y="5223070"/>
            <a:ext cx="39481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e-AT" altLang="de-DE" sz="3200" b="1" smtClean="0">
                <a:solidFill>
                  <a:schemeClr val="bg1"/>
                </a:solidFill>
              </a:rPr>
              <a:t>Computer</a:t>
            </a:r>
            <a:endParaRPr lang="de-AT" altLang="de-DE" sz="3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0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Bildschirmpräsentation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lachmayer</dc:creator>
  <cp:lastModifiedBy>lachmayer</cp:lastModifiedBy>
  <cp:revision>66</cp:revision>
  <cp:lastPrinted>2014-03-06T23:01:09Z</cp:lastPrinted>
  <dcterms:created xsi:type="dcterms:W3CDTF">2014-02-13T22:26:51Z</dcterms:created>
  <dcterms:modified xsi:type="dcterms:W3CDTF">2014-11-13T23:51:13Z</dcterms:modified>
</cp:coreProperties>
</file>