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8" r:id="rId3"/>
    <p:sldId id="285" r:id="rId4"/>
    <p:sldId id="272" r:id="rId5"/>
    <p:sldId id="287" r:id="rId6"/>
    <p:sldId id="286" r:id="rId7"/>
    <p:sldId id="288" r:id="rId8"/>
    <p:sldId id="289" r:id="rId9"/>
    <p:sldId id="290" r:id="rId10"/>
    <p:sldId id="291" r:id="rId11"/>
    <p:sldId id="278" r:id="rId12"/>
    <p:sldId id="292" r:id="rId13"/>
    <p:sldId id="293" r:id="rId14"/>
    <p:sldId id="294" r:id="rId15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2" d="100"/>
          <a:sy n="62" d="100"/>
        </p:scale>
        <p:origin x="-136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4544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4544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454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12"/>
          <p:cNvGrpSpPr>
            <a:grpSpLocks/>
          </p:cNvGrpSpPr>
          <p:nvPr userDrawn="1"/>
        </p:nvGrpSpPr>
        <p:grpSpPr bwMode="auto">
          <a:xfrm>
            <a:off x="0" y="1714500"/>
            <a:ext cx="9144000" cy="5143500"/>
            <a:chOff x="0" y="2285984"/>
            <a:chExt cx="6858000" cy="6572264"/>
          </a:xfrm>
        </p:grpSpPr>
        <p:grpSp>
          <p:nvGrpSpPr>
            <p:cNvPr id="8" name="Gruppieren 5"/>
            <p:cNvGrpSpPr>
              <a:grpSpLocks/>
            </p:cNvGrpSpPr>
            <p:nvPr/>
          </p:nvGrpSpPr>
          <p:grpSpPr bwMode="auto">
            <a:xfrm>
              <a:off x="0" y="2285984"/>
              <a:ext cx="6858000" cy="6572264"/>
              <a:chOff x="0" y="1428750"/>
              <a:chExt cx="9144000" cy="5429250"/>
            </a:xfrm>
          </p:grpSpPr>
          <p:sp>
            <p:nvSpPr>
              <p:cNvPr id="16" name="Rectangle 24"/>
              <p:cNvSpPr>
                <a:spLocks noChangeArrowheads="1"/>
              </p:cNvSpPr>
              <p:nvPr/>
            </p:nvSpPr>
            <p:spPr bwMode="auto">
              <a:xfrm>
                <a:off x="0" y="3178938"/>
                <a:ext cx="9144000" cy="2264860"/>
              </a:xfrm>
              <a:prstGeom prst="rect">
                <a:avLst/>
              </a:prstGeom>
              <a:gradFill rotWithShape="1">
                <a:gsLst>
                  <a:gs pos="0">
                    <a:srgbClr val="99FF66"/>
                  </a:gs>
                  <a:gs pos="100000">
                    <a:srgbClr val="FFCC9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AT" altLang="de-DE"/>
              </a:p>
            </p:txBody>
          </p:sp>
          <p:sp>
            <p:nvSpPr>
              <p:cNvPr id="17" name="Rectangle 25"/>
              <p:cNvSpPr>
                <a:spLocks noChangeArrowheads="1"/>
              </p:cNvSpPr>
              <p:nvPr/>
            </p:nvSpPr>
            <p:spPr bwMode="auto">
              <a:xfrm>
                <a:off x="0" y="1428750"/>
                <a:ext cx="9144000" cy="1756297"/>
              </a:xfrm>
              <a:prstGeom prst="rect">
                <a:avLst/>
              </a:prstGeom>
              <a:gradFill rotWithShape="1">
                <a:gsLst>
                  <a:gs pos="0">
                    <a:srgbClr val="00CC00"/>
                  </a:gs>
                  <a:gs pos="100000">
                    <a:srgbClr val="99FF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AT" altLang="de-DE"/>
              </a:p>
            </p:txBody>
          </p:sp>
          <p:sp>
            <p:nvSpPr>
              <p:cNvPr id="18" name="Rectangle 26"/>
              <p:cNvSpPr>
                <a:spLocks noChangeArrowheads="1"/>
              </p:cNvSpPr>
              <p:nvPr/>
            </p:nvSpPr>
            <p:spPr bwMode="auto">
              <a:xfrm>
                <a:off x="0" y="5428527"/>
                <a:ext cx="9144000" cy="1429473"/>
              </a:xfrm>
              <a:prstGeom prst="rect">
                <a:avLst/>
              </a:prstGeom>
              <a:gradFill rotWithShape="1">
                <a:gsLst>
                  <a:gs pos="0">
                    <a:srgbClr val="FFCC99"/>
                  </a:gs>
                  <a:gs pos="100000">
                    <a:srgbClr val="FF66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AT" altLang="de-DE"/>
              </a:p>
            </p:txBody>
          </p:sp>
        </p:grpSp>
        <p:grpSp>
          <p:nvGrpSpPr>
            <p:cNvPr id="9" name="Gruppieren 46"/>
            <p:cNvGrpSpPr>
              <a:grpSpLocks/>
            </p:cNvGrpSpPr>
            <p:nvPr userDrawn="1"/>
          </p:nvGrpSpPr>
          <p:grpSpPr bwMode="auto">
            <a:xfrm>
              <a:off x="0" y="2357422"/>
              <a:ext cx="6858000" cy="6500826"/>
              <a:chOff x="0" y="0"/>
              <a:chExt cx="9144000" cy="6858000"/>
            </a:xfrm>
          </p:grpSpPr>
          <p:cxnSp>
            <p:nvCxnSpPr>
              <p:cNvPr id="10" name="Gerade Verbindung 9"/>
              <p:cNvCxnSpPr/>
              <p:nvPr/>
            </p:nvCxnSpPr>
            <p:spPr>
              <a:xfrm rot="16200000" flipH="1">
                <a:off x="2178872" y="2964685"/>
                <a:ext cx="6857943" cy="928688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 Verbindung 10"/>
              <p:cNvCxnSpPr/>
              <p:nvPr/>
            </p:nvCxnSpPr>
            <p:spPr>
              <a:xfrm rot="16200000" flipH="1">
                <a:off x="6821969" y="536151"/>
                <a:ext cx="2858126" cy="1785937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Gerade Verbindung 11"/>
              <p:cNvCxnSpPr/>
              <p:nvPr/>
            </p:nvCxnSpPr>
            <p:spPr>
              <a:xfrm rot="16200000" flipH="1">
                <a:off x="4071966" y="2143154"/>
                <a:ext cx="6857943" cy="2571750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 Verbindung 12"/>
              <p:cNvCxnSpPr/>
              <p:nvPr/>
            </p:nvCxnSpPr>
            <p:spPr>
              <a:xfrm rot="5400000">
                <a:off x="178622" y="3036123"/>
                <a:ext cx="6857943" cy="785812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 Verbindung 13"/>
              <p:cNvCxnSpPr/>
              <p:nvPr/>
            </p:nvCxnSpPr>
            <p:spPr>
              <a:xfrm rot="5400000">
                <a:off x="-1821628" y="2178873"/>
                <a:ext cx="6857943" cy="2500312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 Verbindung 14"/>
              <p:cNvCxnSpPr/>
              <p:nvPr/>
            </p:nvCxnSpPr>
            <p:spPr>
              <a:xfrm rot="5400000">
                <a:off x="-535990" y="536047"/>
                <a:ext cx="2930944" cy="1858963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Rechteck 18"/>
          <p:cNvSpPr/>
          <p:nvPr userDrawn="1"/>
        </p:nvSpPr>
        <p:spPr>
          <a:xfrm>
            <a:off x="0" y="0"/>
            <a:ext cx="9144000" cy="1768475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3" r:id="rId13"/>
    <p:sldLayoutId id="214748366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937" y="0"/>
            <a:ext cx="915987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>
            <a:spLocks noChangeArrowheads="1"/>
          </p:cNvSpPr>
          <p:nvPr/>
        </p:nvSpPr>
        <p:spPr bwMode="auto">
          <a:xfrm>
            <a:off x="7937" y="116632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 smtClean="0">
                <a:cs typeface="Arial" charset="0"/>
              </a:rPr>
              <a:t>13</a:t>
            </a:r>
            <a:r>
              <a:rPr lang="de-AT" altLang="de-DE" sz="2400" i="1" baseline="30000" smtClean="0">
                <a:cs typeface="Arial" charset="0"/>
              </a:rPr>
              <a:t>th</a:t>
            </a:r>
            <a:r>
              <a:rPr lang="de-AT" altLang="de-DE" sz="2400" i="1" smtClean="0">
                <a:cs typeface="Arial" charset="0"/>
              </a:rPr>
              <a:t> </a:t>
            </a:r>
            <a:r>
              <a:rPr lang="de-AT" altLang="de-DE" sz="2400" i="1">
                <a:cs typeface="Arial" charset="0"/>
              </a:rPr>
              <a:t>November 2014</a:t>
            </a:r>
          </a:p>
        </p:txBody>
      </p:sp>
      <p:sp>
        <p:nvSpPr>
          <p:cNvPr id="8" name="Textfeld 23"/>
          <p:cNvSpPr txBox="1">
            <a:spLocks noChangeArrowheads="1"/>
          </p:cNvSpPr>
          <p:nvPr/>
        </p:nvSpPr>
        <p:spPr bwMode="auto">
          <a:xfrm>
            <a:off x="7937" y="1556792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</a:t>
            </a:r>
            <a:r>
              <a:rPr lang="de-AT" altLang="de-DE" sz="5400" b="1" smtClean="0">
                <a:cs typeface="Arial" charset="0"/>
              </a:rPr>
              <a:t>Informatics</a:t>
            </a:r>
            <a:endParaRPr lang="de-AT" altLang="de-DE" sz="5400" b="1">
              <a:cs typeface="Arial" charset="0"/>
            </a:endParaRPr>
          </a:p>
        </p:txBody>
      </p:sp>
      <p:sp>
        <p:nvSpPr>
          <p:cNvPr id="9" name="Textfeld 23"/>
          <p:cNvSpPr txBox="1">
            <a:spLocks noChangeArrowheads="1"/>
          </p:cNvSpPr>
          <p:nvPr/>
        </p:nvSpPr>
        <p:spPr bwMode="auto">
          <a:xfrm>
            <a:off x="-7938" y="2831108"/>
            <a:ext cx="91455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Legal Informatics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971600" y="4365104"/>
            <a:ext cx="9159875" cy="37200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10038" y="4496469"/>
            <a:ext cx="454670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"/>
          <p:cNvSpPr>
            <a:spLocks noChangeArrowheads="1"/>
          </p:cNvSpPr>
          <p:nvPr/>
        </p:nvSpPr>
        <p:spPr bwMode="auto">
          <a:xfrm>
            <a:off x="35496" y="5808266"/>
            <a:ext cx="9118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5496" y="6165304"/>
            <a:ext cx="9093406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788024" y="4437112"/>
            <a:ext cx="4380352" cy="134585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0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1103402" y="3933056"/>
            <a:ext cx="6572251" cy="1224136"/>
          </a:xfrm>
          <a:prstGeom prst="trapezoid">
            <a:avLst>
              <a:gd name="adj" fmla="val 42920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149" name="Textfeld 4"/>
          <p:cNvSpPr txBox="1">
            <a:spLocks noChangeArrowheads="1"/>
          </p:cNvSpPr>
          <p:nvPr/>
        </p:nvSpPr>
        <p:spPr bwMode="auto">
          <a:xfrm>
            <a:off x="1103402" y="3946411"/>
            <a:ext cx="6572251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>
                <a:solidFill>
                  <a:schemeClr val="bg1"/>
                </a:solidFill>
              </a:rPr>
              <a:t>Stage of every day life</a:t>
            </a:r>
            <a:endParaRPr lang="de-AT" altLang="de-DE" sz="3200" b="1" dirty="0">
              <a:solidFill>
                <a:schemeClr val="bg1"/>
              </a:solidFill>
            </a:endParaRPr>
          </a:p>
          <a:p>
            <a:pPr algn="ctr" eaLnBrk="1" hangingPunct="1"/>
            <a:endParaRPr lang="de-AT" altLang="de-DE" sz="100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z="2400" smtClean="0">
                <a:solidFill>
                  <a:schemeClr val="bg1"/>
                </a:solidFill>
              </a:rPr>
              <a:t>Subjective law, rights and duties</a:t>
            </a:r>
            <a:endParaRPr lang="de-AT" altLang="de-DE" sz="2400" dirty="0">
              <a:solidFill>
                <a:schemeClr val="bg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095501" y="1227152"/>
            <a:ext cx="4762500" cy="2591641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2095501" y="1821657"/>
            <a:ext cx="47625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>
                <a:solidFill>
                  <a:schemeClr val="bg1"/>
                </a:solidFill>
              </a:rPr>
              <a:t>State</a:t>
            </a:r>
            <a:endParaRPr lang="de-AT" altLang="de-DE" sz="32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mtClean="0">
                <a:solidFill>
                  <a:schemeClr val="bg1"/>
                </a:solidFill>
              </a:rPr>
              <a:t>Facade of dominance</a:t>
            </a:r>
            <a:endParaRPr lang="de-AT" altLang="de-DE" dirty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mtClean="0">
                <a:solidFill>
                  <a:schemeClr val="bg1"/>
                </a:solidFill>
              </a:rPr>
              <a:t>Objective law</a:t>
            </a:r>
            <a:endParaRPr lang="de-AT" altLang="de-DE" dirty="0">
              <a:solidFill>
                <a:schemeClr val="bg1"/>
              </a:solidFill>
            </a:endParaRPr>
          </a:p>
        </p:txBody>
      </p:sp>
      <p:sp>
        <p:nvSpPr>
          <p:cNvPr id="7" name="Vertikaler Bildlauf 7"/>
          <p:cNvSpPr/>
          <p:nvPr/>
        </p:nvSpPr>
        <p:spPr>
          <a:xfrm>
            <a:off x="761999" y="5332810"/>
            <a:ext cx="3048000" cy="1189632"/>
          </a:xfrm>
          <a:prstGeom prst="verticalScroll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1400"/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611560" y="5373216"/>
            <a:ext cx="337795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mtClean="0"/>
              <a:t>The relevant cultural </a:t>
            </a:r>
          </a:p>
          <a:p>
            <a:pPr algn="ctr" eaLnBrk="1" hangingPunct="1"/>
            <a:r>
              <a:rPr lang="de-AT" altLang="de-DE" smtClean="0"/>
              <a:t>Technique until now</a:t>
            </a:r>
            <a:endParaRPr lang="de-AT" altLang="de-DE" dirty="0"/>
          </a:p>
          <a:p>
            <a:pPr algn="ctr" eaLnBrk="1" hangingPunct="1"/>
            <a:r>
              <a:rPr lang="de-AT" altLang="de-DE" sz="2800" b="1" smtClean="0"/>
              <a:t>Text</a:t>
            </a:r>
            <a:endParaRPr lang="de-AT" altLang="de-DE" sz="2800" b="1" dirty="0"/>
          </a:p>
        </p:txBody>
      </p:sp>
      <p:sp>
        <p:nvSpPr>
          <p:cNvPr id="9" name="Pfeil nach rechts 8"/>
          <p:cNvSpPr/>
          <p:nvPr/>
        </p:nvSpPr>
        <p:spPr>
          <a:xfrm>
            <a:off x="3809999" y="5493545"/>
            <a:ext cx="1143000" cy="53578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2381250" y="6423719"/>
            <a:ext cx="44767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2400" b="1" smtClean="0">
                <a:solidFill>
                  <a:srgbClr val="FF0000"/>
                </a:solidFill>
              </a:rPr>
              <a:t>Change of Paradigms</a:t>
            </a:r>
            <a:endParaRPr lang="de-AT" altLang="de-DE" sz="2400" b="1">
              <a:solidFill>
                <a:srgbClr val="FF0000"/>
              </a:solidFill>
            </a:endParaRPr>
          </a:p>
        </p:txBody>
      </p:sp>
      <p:sp>
        <p:nvSpPr>
          <p:cNvPr id="11" name="Würfel 10"/>
          <p:cNvSpPr/>
          <p:nvPr/>
        </p:nvSpPr>
        <p:spPr>
          <a:xfrm flipH="1">
            <a:off x="5143500" y="5279233"/>
            <a:ext cx="3238500" cy="964406"/>
          </a:xfrm>
          <a:prstGeom prst="cube">
            <a:avLst/>
          </a:prstGeom>
          <a:gradFill flip="none" rotWithShape="1">
            <a:gsLst>
              <a:gs pos="0">
                <a:srgbClr val="FF9933">
                  <a:shade val="30000"/>
                  <a:satMod val="115000"/>
                </a:srgbClr>
              </a:gs>
              <a:gs pos="50000">
                <a:srgbClr val="FF9933">
                  <a:shade val="67500"/>
                  <a:satMod val="115000"/>
                </a:srgbClr>
              </a:gs>
              <a:gs pos="100000">
                <a:srgbClr val="FF9933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5220072" y="5445224"/>
            <a:ext cx="32385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mtClean="0">
                <a:solidFill>
                  <a:schemeClr val="bg1"/>
                </a:solidFill>
              </a:rPr>
              <a:t>New cultural technique</a:t>
            </a:r>
            <a:endParaRPr lang="de-AT" altLang="de-DE" dirty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z="2800" b="1" dirty="0">
                <a:solidFill>
                  <a:schemeClr val="bg1"/>
                </a:solidFill>
              </a:rPr>
              <a:t>Computer</a:t>
            </a:r>
          </a:p>
        </p:txBody>
      </p:sp>
    </p:spTree>
    <p:extLst>
      <p:ext uri="{BB962C8B-B14F-4D97-AF65-F5344CB8AC3E}">
        <p14:creationId xmlns:p14="http://schemas.microsoft.com/office/powerpoint/2010/main" val="6726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feld 1"/>
          <p:cNvSpPr txBox="1">
            <a:spLocks noChangeArrowheads="1"/>
          </p:cNvSpPr>
          <p:nvPr/>
        </p:nvSpPr>
        <p:spPr bwMode="auto">
          <a:xfrm>
            <a:off x="0" y="2625329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4800" b="1" smtClean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de-AT" altLang="de-DE" sz="4800" b="1" smtClean="0">
                <a:solidFill>
                  <a:schemeClr val="bg1"/>
                </a:solidFill>
              </a:rPr>
              <a:t>New Challenges</a:t>
            </a:r>
            <a:endParaRPr lang="de-AT" altLang="de-DE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43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1475656" y="1264033"/>
            <a:ext cx="5832648" cy="4181191"/>
            <a:chOff x="510957" y="1227152"/>
            <a:chExt cx="8148820" cy="5841561"/>
          </a:xfrm>
        </p:grpSpPr>
        <p:sp>
          <p:nvSpPr>
            <p:cNvPr id="4" name="Trapezoid 3"/>
            <p:cNvSpPr/>
            <p:nvPr/>
          </p:nvSpPr>
          <p:spPr>
            <a:xfrm>
              <a:off x="1103402" y="3933056"/>
              <a:ext cx="6572251" cy="1224136"/>
            </a:xfrm>
            <a:prstGeom prst="trapezoid">
              <a:avLst>
                <a:gd name="adj" fmla="val 42920"/>
              </a:avLst>
            </a:prstGeom>
            <a:gradFill flip="none" rotWithShape="1">
              <a:gsLst>
                <a:gs pos="0">
                  <a:srgbClr val="00FF00">
                    <a:shade val="30000"/>
                    <a:satMod val="115000"/>
                  </a:srgbClr>
                </a:gs>
                <a:gs pos="50000">
                  <a:srgbClr val="00FF00">
                    <a:shade val="67500"/>
                    <a:satMod val="115000"/>
                  </a:srgbClr>
                </a:gs>
                <a:gs pos="100000">
                  <a:srgbClr val="00FF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6149" name="Textfeld 4"/>
            <p:cNvSpPr txBox="1">
              <a:spLocks noChangeArrowheads="1"/>
            </p:cNvSpPr>
            <p:nvPr/>
          </p:nvSpPr>
          <p:spPr bwMode="auto">
            <a:xfrm>
              <a:off x="1103402" y="3946411"/>
              <a:ext cx="6572250" cy="816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AT" altLang="de-DE" sz="3200" b="1" smtClean="0">
                  <a:solidFill>
                    <a:schemeClr val="bg1"/>
                  </a:solidFill>
                </a:rPr>
                <a:t>Stage</a:t>
              </a:r>
              <a:endParaRPr lang="de-AT" altLang="de-DE" sz="2400" dirty="0">
                <a:solidFill>
                  <a:schemeClr val="bg1"/>
                </a:solidFill>
              </a:endParaRP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2095501" y="1227152"/>
              <a:ext cx="4762500" cy="2591641"/>
            </a:xfrm>
            <a:prstGeom prst="roundRect">
              <a:avLst/>
            </a:pr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6" name="Textfeld 1"/>
            <p:cNvSpPr txBox="1">
              <a:spLocks noChangeArrowheads="1"/>
            </p:cNvSpPr>
            <p:nvPr/>
          </p:nvSpPr>
          <p:spPr bwMode="auto">
            <a:xfrm>
              <a:off x="2095500" y="1821656"/>
              <a:ext cx="4762500" cy="816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AT" altLang="de-DE" sz="3200" b="1" smtClean="0">
                  <a:solidFill>
                    <a:schemeClr val="bg1"/>
                  </a:solidFill>
                </a:rPr>
                <a:t>State</a:t>
              </a:r>
              <a:endParaRPr lang="de-AT" altLang="de-DE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Vertikaler Bildlauf 7"/>
            <p:cNvSpPr/>
            <p:nvPr/>
          </p:nvSpPr>
          <p:spPr>
            <a:xfrm>
              <a:off x="761999" y="5332810"/>
              <a:ext cx="3048000" cy="1189632"/>
            </a:xfrm>
            <a:prstGeom prst="verticalScroll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 sz="1400"/>
            </a:p>
          </p:txBody>
        </p:sp>
        <p:sp>
          <p:nvSpPr>
            <p:cNvPr id="8" name="Textfeld 7"/>
            <p:cNvSpPr txBox="1">
              <a:spLocks noChangeArrowheads="1"/>
            </p:cNvSpPr>
            <p:nvPr/>
          </p:nvSpPr>
          <p:spPr bwMode="auto">
            <a:xfrm>
              <a:off x="611560" y="5373217"/>
              <a:ext cx="3377953" cy="730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AT" altLang="de-DE" sz="2800" b="1" smtClean="0"/>
                <a:t>Text</a:t>
              </a:r>
              <a:endParaRPr lang="de-AT" altLang="de-DE" sz="2800" b="1" dirty="0"/>
            </a:p>
          </p:txBody>
        </p:sp>
        <p:sp>
          <p:nvSpPr>
            <p:cNvPr id="9" name="Pfeil nach rechts 8"/>
            <p:cNvSpPr/>
            <p:nvPr/>
          </p:nvSpPr>
          <p:spPr>
            <a:xfrm>
              <a:off x="3809999" y="5493545"/>
              <a:ext cx="1143000" cy="535781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10" name="Textfeld 9"/>
            <p:cNvSpPr txBox="1">
              <a:spLocks noChangeArrowheads="1"/>
            </p:cNvSpPr>
            <p:nvPr/>
          </p:nvSpPr>
          <p:spPr bwMode="auto">
            <a:xfrm>
              <a:off x="510957" y="6423719"/>
              <a:ext cx="8148820" cy="644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AT" altLang="de-DE" sz="2400" b="1" smtClean="0">
                  <a:solidFill>
                    <a:srgbClr val="FF0000"/>
                  </a:solidFill>
                </a:rPr>
                <a:t>Change of Paradigms</a:t>
              </a:r>
              <a:endParaRPr lang="de-AT" altLang="de-DE" sz="2400" b="1">
                <a:solidFill>
                  <a:srgbClr val="FF0000"/>
                </a:solidFill>
              </a:endParaRPr>
            </a:p>
          </p:txBody>
        </p:sp>
        <p:sp>
          <p:nvSpPr>
            <p:cNvPr id="11" name="Würfel 10"/>
            <p:cNvSpPr/>
            <p:nvPr/>
          </p:nvSpPr>
          <p:spPr>
            <a:xfrm flipH="1">
              <a:off x="5143500" y="5279233"/>
              <a:ext cx="3238500" cy="964406"/>
            </a:xfrm>
            <a:prstGeom prst="cub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12" name="Textfeld 11"/>
            <p:cNvSpPr txBox="1">
              <a:spLocks noChangeArrowheads="1"/>
            </p:cNvSpPr>
            <p:nvPr/>
          </p:nvSpPr>
          <p:spPr bwMode="auto">
            <a:xfrm>
              <a:off x="5220072" y="5445223"/>
              <a:ext cx="3238500" cy="730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AT" altLang="de-DE" sz="2800" b="1" smtClean="0">
                  <a:solidFill>
                    <a:schemeClr val="bg1"/>
                  </a:solidFill>
                </a:rPr>
                <a:t>Computer</a:t>
              </a:r>
              <a:endParaRPr lang="de-AT" altLang="de-DE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Textfeld 22"/>
          <p:cNvSpPr txBox="1">
            <a:spLocks noChangeArrowheads="1"/>
          </p:cNvSpPr>
          <p:nvPr/>
        </p:nvSpPr>
        <p:spPr bwMode="auto">
          <a:xfrm>
            <a:off x="1953856" y="5589240"/>
            <a:ext cx="5124157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/>
              <a:t>formal way of thinking</a:t>
            </a:r>
            <a:endParaRPr lang="de-AT" altLang="de-DE" sz="3200" b="1" dirty="0"/>
          </a:p>
          <a:p>
            <a:pPr algn="ctr" eaLnBrk="1" hangingPunct="1"/>
            <a:r>
              <a:rPr lang="de-AT" altLang="de-DE" sz="3200" b="1" dirty="0"/>
              <a:t>a   </a:t>
            </a:r>
            <a:r>
              <a:rPr lang="de-AT" altLang="de-DE" sz="3200" b="1" dirty="0">
                <a:sym typeface="Wingdings" pitchFamily="2" charset="2"/>
              </a:rPr>
              <a:t>   b</a:t>
            </a:r>
            <a:endParaRPr lang="de-AT" alt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165447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1475656" y="1264033"/>
            <a:ext cx="5832648" cy="4181191"/>
            <a:chOff x="510957" y="1227152"/>
            <a:chExt cx="8148820" cy="5841561"/>
          </a:xfrm>
        </p:grpSpPr>
        <p:sp>
          <p:nvSpPr>
            <p:cNvPr id="4" name="Trapezoid 3"/>
            <p:cNvSpPr/>
            <p:nvPr/>
          </p:nvSpPr>
          <p:spPr>
            <a:xfrm>
              <a:off x="1103402" y="3933056"/>
              <a:ext cx="6572251" cy="1224136"/>
            </a:xfrm>
            <a:prstGeom prst="trapezoid">
              <a:avLst>
                <a:gd name="adj" fmla="val 42920"/>
              </a:avLst>
            </a:prstGeom>
            <a:gradFill flip="none" rotWithShape="1">
              <a:gsLst>
                <a:gs pos="0">
                  <a:srgbClr val="00FF00">
                    <a:shade val="30000"/>
                    <a:satMod val="115000"/>
                  </a:srgbClr>
                </a:gs>
                <a:gs pos="50000">
                  <a:srgbClr val="00FF00">
                    <a:shade val="67500"/>
                    <a:satMod val="115000"/>
                  </a:srgbClr>
                </a:gs>
                <a:gs pos="100000">
                  <a:srgbClr val="00FF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6149" name="Textfeld 4"/>
            <p:cNvSpPr txBox="1">
              <a:spLocks noChangeArrowheads="1"/>
            </p:cNvSpPr>
            <p:nvPr/>
          </p:nvSpPr>
          <p:spPr bwMode="auto">
            <a:xfrm>
              <a:off x="1103402" y="3946411"/>
              <a:ext cx="6572250" cy="816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AT" altLang="de-DE" sz="3200" b="1" smtClean="0">
                  <a:solidFill>
                    <a:schemeClr val="bg1"/>
                  </a:solidFill>
                </a:rPr>
                <a:t>Stage</a:t>
              </a:r>
              <a:endParaRPr lang="de-AT" altLang="de-DE" sz="2400" dirty="0">
                <a:solidFill>
                  <a:schemeClr val="bg1"/>
                </a:solidFill>
              </a:endParaRP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2095501" y="1227152"/>
              <a:ext cx="4762500" cy="2591641"/>
            </a:xfrm>
            <a:prstGeom prst="roundRect">
              <a:avLst/>
            </a:pr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6" name="Textfeld 1"/>
            <p:cNvSpPr txBox="1">
              <a:spLocks noChangeArrowheads="1"/>
            </p:cNvSpPr>
            <p:nvPr/>
          </p:nvSpPr>
          <p:spPr bwMode="auto">
            <a:xfrm>
              <a:off x="2095500" y="1821656"/>
              <a:ext cx="4762500" cy="816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AT" altLang="de-DE" sz="3200" b="1" smtClean="0">
                  <a:solidFill>
                    <a:schemeClr val="bg1"/>
                  </a:solidFill>
                </a:rPr>
                <a:t>State</a:t>
              </a:r>
              <a:endParaRPr lang="de-AT" altLang="de-DE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Vertikaler Bildlauf 7"/>
            <p:cNvSpPr/>
            <p:nvPr/>
          </p:nvSpPr>
          <p:spPr>
            <a:xfrm>
              <a:off x="761999" y="5332810"/>
              <a:ext cx="3048000" cy="1189632"/>
            </a:xfrm>
            <a:prstGeom prst="verticalScroll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 sz="1400"/>
            </a:p>
          </p:txBody>
        </p:sp>
        <p:sp>
          <p:nvSpPr>
            <p:cNvPr id="8" name="Textfeld 7"/>
            <p:cNvSpPr txBox="1">
              <a:spLocks noChangeArrowheads="1"/>
            </p:cNvSpPr>
            <p:nvPr/>
          </p:nvSpPr>
          <p:spPr bwMode="auto">
            <a:xfrm>
              <a:off x="611560" y="5373217"/>
              <a:ext cx="3377953" cy="730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AT" altLang="de-DE" sz="2800" b="1" smtClean="0"/>
                <a:t>Text</a:t>
              </a:r>
              <a:endParaRPr lang="de-AT" altLang="de-DE" sz="2800" b="1" dirty="0"/>
            </a:p>
          </p:txBody>
        </p:sp>
        <p:sp>
          <p:nvSpPr>
            <p:cNvPr id="9" name="Pfeil nach rechts 8"/>
            <p:cNvSpPr/>
            <p:nvPr/>
          </p:nvSpPr>
          <p:spPr>
            <a:xfrm>
              <a:off x="3809999" y="5493545"/>
              <a:ext cx="1143000" cy="535781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10" name="Textfeld 9"/>
            <p:cNvSpPr txBox="1">
              <a:spLocks noChangeArrowheads="1"/>
            </p:cNvSpPr>
            <p:nvPr/>
          </p:nvSpPr>
          <p:spPr bwMode="auto">
            <a:xfrm>
              <a:off x="510957" y="6423719"/>
              <a:ext cx="8148820" cy="644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AT" altLang="de-DE" sz="2400" b="1" smtClean="0">
                  <a:solidFill>
                    <a:srgbClr val="FF0000"/>
                  </a:solidFill>
                </a:rPr>
                <a:t>Change of Paradigms</a:t>
              </a:r>
              <a:endParaRPr lang="de-AT" altLang="de-DE" sz="2400" b="1">
                <a:solidFill>
                  <a:srgbClr val="FF0000"/>
                </a:solidFill>
              </a:endParaRPr>
            </a:p>
          </p:txBody>
        </p:sp>
        <p:sp>
          <p:nvSpPr>
            <p:cNvPr id="11" name="Würfel 10"/>
            <p:cNvSpPr/>
            <p:nvPr/>
          </p:nvSpPr>
          <p:spPr>
            <a:xfrm flipH="1">
              <a:off x="5143500" y="5279233"/>
              <a:ext cx="3238500" cy="964406"/>
            </a:xfrm>
            <a:prstGeom prst="cub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12" name="Textfeld 11"/>
            <p:cNvSpPr txBox="1">
              <a:spLocks noChangeArrowheads="1"/>
            </p:cNvSpPr>
            <p:nvPr/>
          </p:nvSpPr>
          <p:spPr bwMode="auto">
            <a:xfrm>
              <a:off x="5220072" y="5445223"/>
              <a:ext cx="3238500" cy="730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de-AT" altLang="de-DE" sz="2800" b="1" smtClean="0">
                  <a:solidFill>
                    <a:schemeClr val="bg1"/>
                  </a:solidFill>
                </a:rPr>
                <a:t>Computer</a:t>
              </a:r>
              <a:endParaRPr lang="de-AT" altLang="de-DE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Textfeld 22"/>
          <p:cNvSpPr txBox="1">
            <a:spLocks noChangeArrowheads="1"/>
          </p:cNvSpPr>
          <p:nvPr/>
        </p:nvSpPr>
        <p:spPr bwMode="auto">
          <a:xfrm>
            <a:off x="1953856" y="5589240"/>
            <a:ext cx="5124157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/>
              <a:t>formal way of thinking</a:t>
            </a:r>
            <a:endParaRPr lang="de-AT" altLang="de-DE" sz="3200" b="1" dirty="0"/>
          </a:p>
          <a:p>
            <a:pPr algn="ctr" eaLnBrk="1" hangingPunct="1"/>
            <a:r>
              <a:rPr lang="de-AT" altLang="de-DE" sz="3200" b="1" dirty="0"/>
              <a:t>a   </a:t>
            </a:r>
            <a:r>
              <a:rPr lang="de-AT" altLang="de-DE" sz="3200" b="1" dirty="0">
                <a:sym typeface="Wingdings" pitchFamily="2" charset="2"/>
              </a:rPr>
              <a:t>   b</a:t>
            </a:r>
            <a:endParaRPr lang="de-AT" altLang="de-DE" sz="3200" b="1" dirty="0"/>
          </a:p>
        </p:txBody>
      </p:sp>
      <p:sp>
        <p:nvSpPr>
          <p:cNvPr id="14" name="Gleichschenkliges Dreieck 13"/>
          <p:cNvSpPr/>
          <p:nvPr/>
        </p:nvSpPr>
        <p:spPr>
          <a:xfrm>
            <a:off x="611560" y="122666"/>
            <a:ext cx="8191500" cy="874273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5" name="Textfeld 32"/>
          <p:cNvSpPr txBox="1">
            <a:spLocks noChangeArrowheads="1"/>
          </p:cNvSpPr>
          <p:nvPr/>
        </p:nvSpPr>
        <p:spPr bwMode="auto">
          <a:xfrm>
            <a:off x="2296" y="519063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2400" b="1" smtClean="0"/>
              <a:t>Metalevels, Standardization</a:t>
            </a:r>
            <a:endParaRPr lang="de-AT" alt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99609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1547664" y="1264033"/>
            <a:ext cx="5616624" cy="3790189"/>
            <a:chOff x="611560" y="1227152"/>
            <a:chExt cx="7847012" cy="5295290"/>
          </a:xfrm>
        </p:grpSpPr>
        <p:sp>
          <p:nvSpPr>
            <p:cNvPr id="4" name="Trapezoid 3"/>
            <p:cNvSpPr/>
            <p:nvPr/>
          </p:nvSpPr>
          <p:spPr>
            <a:xfrm>
              <a:off x="1103402" y="3933056"/>
              <a:ext cx="6572251" cy="1224136"/>
            </a:xfrm>
            <a:prstGeom prst="trapezoid">
              <a:avLst>
                <a:gd name="adj" fmla="val 42920"/>
              </a:avLst>
            </a:prstGeom>
            <a:gradFill flip="none" rotWithShape="1">
              <a:gsLst>
                <a:gs pos="0">
                  <a:srgbClr val="00FF00">
                    <a:shade val="30000"/>
                    <a:satMod val="115000"/>
                  </a:srgbClr>
                </a:gs>
                <a:gs pos="50000">
                  <a:srgbClr val="00FF00">
                    <a:shade val="67500"/>
                    <a:satMod val="115000"/>
                  </a:srgbClr>
                </a:gs>
                <a:gs pos="100000">
                  <a:srgbClr val="00FF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6149" name="Textfeld 4"/>
            <p:cNvSpPr txBox="1">
              <a:spLocks noChangeArrowheads="1"/>
            </p:cNvSpPr>
            <p:nvPr/>
          </p:nvSpPr>
          <p:spPr bwMode="auto">
            <a:xfrm>
              <a:off x="1103402" y="3946411"/>
              <a:ext cx="6572250" cy="644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de-AT" altLang="de-DE" sz="2400" dirty="0">
                <a:solidFill>
                  <a:schemeClr val="bg1"/>
                </a:solidFill>
              </a:endParaRP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2095501" y="1227152"/>
              <a:ext cx="4762500" cy="2591641"/>
            </a:xfrm>
            <a:prstGeom prst="roundRect">
              <a:avLst/>
            </a:pr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6" name="Textfeld 1"/>
            <p:cNvSpPr txBox="1">
              <a:spLocks noChangeArrowheads="1"/>
            </p:cNvSpPr>
            <p:nvPr/>
          </p:nvSpPr>
          <p:spPr bwMode="auto">
            <a:xfrm>
              <a:off x="2095500" y="1821656"/>
              <a:ext cx="4762500" cy="816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de-AT" altLang="de-DE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Vertikaler Bildlauf 7"/>
            <p:cNvSpPr/>
            <p:nvPr/>
          </p:nvSpPr>
          <p:spPr>
            <a:xfrm>
              <a:off x="761999" y="5332810"/>
              <a:ext cx="3048000" cy="1189632"/>
            </a:xfrm>
            <a:prstGeom prst="verticalScroll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 sz="1400"/>
            </a:p>
          </p:txBody>
        </p:sp>
        <p:sp>
          <p:nvSpPr>
            <p:cNvPr id="8" name="Textfeld 7"/>
            <p:cNvSpPr txBox="1">
              <a:spLocks noChangeArrowheads="1"/>
            </p:cNvSpPr>
            <p:nvPr/>
          </p:nvSpPr>
          <p:spPr bwMode="auto">
            <a:xfrm>
              <a:off x="611560" y="5373217"/>
              <a:ext cx="3377953" cy="730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de-AT" altLang="de-DE" sz="2800" b="1" dirty="0"/>
            </a:p>
          </p:txBody>
        </p:sp>
        <p:sp>
          <p:nvSpPr>
            <p:cNvPr id="9" name="Pfeil nach rechts 8"/>
            <p:cNvSpPr/>
            <p:nvPr/>
          </p:nvSpPr>
          <p:spPr>
            <a:xfrm>
              <a:off x="3809999" y="5493545"/>
              <a:ext cx="1143000" cy="535781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11" name="Würfel 10"/>
            <p:cNvSpPr/>
            <p:nvPr/>
          </p:nvSpPr>
          <p:spPr>
            <a:xfrm flipH="1">
              <a:off x="5143500" y="5279233"/>
              <a:ext cx="3238500" cy="964406"/>
            </a:xfrm>
            <a:prstGeom prst="cube">
              <a:avLst/>
            </a:prstGeom>
            <a:gradFill flip="none" rotWithShape="1">
              <a:gsLst>
                <a:gs pos="0">
                  <a:srgbClr val="FF9933">
                    <a:shade val="30000"/>
                    <a:satMod val="115000"/>
                  </a:srgbClr>
                </a:gs>
                <a:gs pos="50000">
                  <a:srgbClr val="FF9933">
                    <a:shade val="67500"/>
                    <a:satMod val="115000"/>
                  </a:srgbClr>
                </a:gs>
                <a:gs pos="100000">
                  <a:srgbClr val="FF9933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12" name="Textfeld 11"/>
            <p:cNvSpPr txBox="1">
              <a:spLocks noChangeArrowheads="1"/>
            </p:cNvSpPr>
            <p:nvPr/>
          </p:nvSpPr>
          <p:spPr bwMode="auto">
            <a:xfrm>
              <a:off x="5220072" y="5445223"/>
              <a:ext cx="3238500" cy="730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de-AT" altLang="de-DE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Textfeld 22"/>
          <p:cNvSpPr txBox="1">
            <a:spLocks noChangeArrowheads="1"/>
          </p:cNvSpPr>
          <p:nvPr/>
        </p:nvSpPr>
        <p:spPr bwMode="auto">
          <a:xfrm>
            <a:off x="1953856" y="5589240"/>
            <a:ext cx="5124157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/>
              <a:t>formal way of thinking</a:t>
            </a:r>
            <a:endParaRPr lang="de-AT" altLang="de-DE" sz="3200" b="1" dirty="0"/>
          </a:p>
          <a:p>
            <a:pPr algn="ctr" eaLnBrk="1" hangingPunct="1"/>
            <a:r>
              <a:rPr lang="de-AT" altLang="de-DE" sz="3200" b="1" dirty="0"/>
              <a:t>a   </a:t>
            </a:r>
            <a:r>
              <a:rPr lang="de-AT" altLang="de-DE" sz="3200" b="1" dirty="0">
                <a:sym typeface="Wingdings" pitchFamily="2" charset="2"/>
              </a:rPr>
              <a:t>   b</a:t>
            </a:r>
            <a:endParaRPr lang="de-AT" altLang="de-DE" sz="3200" b="1" dirty="0"/>
          </a:p>
        </p:txBody>
      </p:sp>
      <p:sp>
        <p:nvSpPr>
          <p:cNvPr id="14" name="Gleichschenkliges Dreieck 13"/>
          <p:cNvSpPr/>
          <p:nvPr/>
        </p:nvSpPr>
        <p:spPr>
          <a:xfrm>
            <a:off x="611560" y="122666"/>
            <a:ext cx="8191500" cy="874273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5" name="Textfeld 32"/>
          <p:cNvSpPr txBox="1">
            <a:spLocks noChangeArrowheads="1"/>
          </p:cNvSpPr>
          <p:nvPr/>
        </p:nvSpPr>
        <p:spPr bwMode="auto">
          <a:xfrm>
            <a:off x="2296" y="519063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2400" b="1" smtClean="0"/>
              <a:t>Metalevels, Standardization</a:t>
            </a:r>
            <a:endParaRPr lang="de-AT" alt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22855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38830" y="233795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5400" b="1" smtClean="0">
                <a:solidFill>
                  <a:schemeClr val="bg1"/>
                </a:solidFill>
              </a:rPr>
              <a:t>Legal – Informatics ?</a:t>
            </a:r>
            <a:endParaRPr lang="de-AT" altLang="de-DE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4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38830" y="233795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5400" b="1" smtClean="0">
                <a:solidFill>
                  <a:srgbClr val="FF0000"/>
                </a:solidFill>
              </a:rPr>
              <a:t>Legal </a:t>
            </a:r>
            <a:r>
              <a:rPr lang="de-AT" altLang="de-DE" sz="5400" b="1" smtClean="0">
                <a:solidFill>
                  <a:schemeClr val="bg1"/>
                </a:solidFill>
              </a:rPr>
              <a:t>– Informatics ?</a:t>
            </a:r>
            <a:endParaRPr lang="de-AT" altLang="de-DE" sz="5400" b="1" dirty="0">
              <a:solidFill>
                <a:schemeClr val="bg1"/>
              </a:solidFill>
            </a:endParaRPr>
          </a:p>
        </p:txBody>
      </p:sp>
      <p:sp>
        <p:nvSpPr>
          <p:cNvPr id="3" name="Textfeld 1"/>
          <p:cNvSpPr txBox="1">
            <a:spLocks noChangeArrowheads="1"/>
          </p:cNvSpPr>
          <p:nvPr/>
        </p:nvSpPr>
        <p:spPr bwMode="auto">
          <a:xfrm>
            <a:off x="0" y="4293096"/>
            <a:ext cx="442798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5400" b="1" smtClean="0">
                <a:solidFill>
                  <a:srgbClr val="0070C0"/>
                </a:solidFill>
              </a:rPr>
              <a:t>Law ?</a:t>
            </a:r>
            <a:endParaRPr lang="de-AT" altLang="de-DE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50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1103402" y="3933056"/>
            <a:ext cx="6572251" cy="1224136"/>
          </a:xfrm>
          <a:prstGeom prst="trapezoid">
            <a:avLst>
              <a:gd name="adj" fmla="val 42920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149" name="Textfeld 4"/>
          <p:cNvSpPr txBox="1">
            <a:spLocks noChangeArrowheads="1"/>
          </p:cNvSpPr>
          <p:nvPr/>
        </p:nvSpPr>
        <p:spPr bwMode="auto">
          <a:xfrm>
            <a:off x="1103402" y="3946411"/>
            <a:ext cx="6572251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>
                <a:solidFill>
                  <a:schemeClr val="bg1"/>
                </a:solidFill>
              </a:rPr>
              <a:t>Stage of every day life</a:t>
            </a:r>
            <a:endParaRPr lang="de-AT" altLang="de-DE" sz="3200" b="1" dirty="0">
              <a:solidFill>
                <a:schemeClr val="bg1"/>
              </a:solidFill>
            </a:endParaRPr>
          </a:p>
          <a:p>
            <a:pPr algn="ctr" eaLnBrk="1" hangingPunct="1"/>
            <a:endParaRPr lang="de-AT" altLang="de-DE" sz="100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z="2400" smtClean="0">
                <a:solidFill>
                  <a:schemeClr val="bg1"/>
                </a:solidFill>
              </a:rPr>
              <a:t>Subjective law, rights and duties</a:t>
            </a:r>
            <a:endParaRPr lang="de-AT" altLang="de-D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58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1103402" y="3933056"/>
            <a:ext cx="6572251" cy="1224136"/>
          </a:xfrm>
          <a:prstGeom prst="trapezoid">
            <a:avLst>
              <a:gd name="adj" fmla="val 42920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149" name="Textfeld 4"/>
          <p:cNvSpPr txBox="1">
            <a:spLocks noChangeArrowheads="1"/>
          </p:cNvSpPr>
          <p:nvPr/>
        </p:nvSpPr>
        <p:spPr bwMode="auto">
          <a:xfrm>
            <a:off x="1103402" y="3946411"/>
            <a:ext cx="6572251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>
                <a:solidFill>
                  <a:schemeClr val="bg1"/>
                </a:solidFill>
              </a:rPr>
              <a:t>Stage of every day life</a:t>
            </a:r>
            <a:endParaRPr lang="de-AT" altLang="de-DE" sz="3200" b="1" dirty="0">
              <a:solidFill>
                <a:schemeClr val="bg1"/>
              </a:solidFill>
            </a:endParaRPr>
          </a:p>
          <a:p>
            <a:pPr algn="ctr" eaLnBrk="1" hangingPunct="1"/>
            <a:endParaRPr lang="de-AT" altLang="de-DE" sz="100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z="2400" smtClean="0">
                <a:solidFill>
                  <a:schemeClr val="bg1"/>
                </a:solidFill>
              </a:rPr>
              <a:t>Subjective law, rights and duties</a:t>
            </a:r>
            <a:endParaRPr lang="de-AT" altLang="de-DE" sz="2400" dirty="0">
              <a:solidFill>
                <a:schemeClr val="bg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095501" y="1227152"/>
            <a:ext cx="4762500" cy="2591641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2095501" y="1821657"/>
            <a:ext cx="47625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>
                <a:solidFill>
                  <a:schemeClr val="bg1"/>
                </a:solidFill>
              </a:rPr>
              <a:t>State</a:t>
            </a:r>
            <a:endParaRPr lang="de-AT" altLang="de-DE" sz="32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mtClean="0">
                <a:solidFill>
                  <a:schemeClr val="bg1"/>
                </a:solidFill>
              </a:rPr>
              <a:t>Facade of dominance</a:t>
            </a:r>
            <a:endParaRPr lang="de-AT" altLang="de-DE" dirty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mtClean="0">
                <a:solidFill>
                  <a:schemeClr val="bg1"/>
                </a:solidFill>
              </a:rPr>
              <a:t>Objective law</a:t>
            </a:r>
            <a:endParaRPr lang="de-AT" alt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04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1103402" y="3933056"/>
            <a:ext cx="6572251" cy="1224136"/>
          </a:xfrm>
          <a:prstGeom prst="trapezoid">
            <a:avLst>
              <a:gd name="adj" fmla="val 42920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149" name="Textfeld 4"/>
          <p:cNvSpPr txBox="1">
            <a:spLocks noChangeArrowheads="1"/>
          </p:cNvSpPr>
          <p:nvPr/>
        </p:nvSpPr>
        <p:spPr bwMode="auto">
          <a:xfrm>
            <a:off x="1103402" y="3946411"/>
            <a:ext cx="6572251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>
                <a:solidFill>
                  <a:schemeClr val="bg1"/>
                </a:solidFill>
              </a:rPr>
              <a:t>Stage of every day life</a:t>
            </a:r>
            <a:endParaRPr lang="de-AT" altLang="de-DE" sz="3200" b="1" dirty="0">
              <a:solidFill>
                <a:schemeClr val="bg1"/>
              </a:solidFill>
            </a:endParaRPr>
          </a:p>
          <a:p>
            <a:pPr algn="ctr" eaLnBrk="1" hangingPunct="1"/>
            <a:endParaRPr lang="de-AT" altLang="de-DE" sz="100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z="2400" smtClean="0">
                <a:solidFill>
                  <a:schemeClr val="bg1"/>
                </a:solidFill>
              </a:rPr>
              <a:t>Subjective law, rights and duties</a:t>
            </a:r>
            <a:endParaRPr lang="de-AT" altLang="de-DE" sz="2400" dirty="0">
              <a:solidFill>
                <a:schemeClr val="bg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095501" y="1227152"/>
            <a:ext cx="4762500" cy="2591641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2095501" y="1821657"/>
            <a:ext cx="47625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>
                <a:solidFill>
                  <a:schemeClr val="bg1"/>
                </a:solidFill>
              </a:rPr>
              <a:t>State</a:t>
            </a:r>
            <a:endParaRPr lang="de-AT" altLang="de-DE" sz="32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mtClean="0">
                <a:solidFill>
                  <a:schemeClr val="bg1"/>
                </a:solidFill>
              </a:rPr>
              <a:t>Facade of dominance</a:t>
            </a:r>
            <a:endParaRPr lang="de-AT" altLang="de-DE" dirty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mtClean="0">
                <a:solidFill>
                  <a:schemeClr val="bg1"/>
                </a:solidFill>
              </a:rPr>
              <a:t>Objective law</a:t>
            </a:r>
            <a:endParaRPr lang="de-AT" altLang="de-DE" dirty="0">
              <a:solidFill>
                <a:schemeClr val="bg1"/>
              </a:solidFill>
            </a:endParaRPr>
          </a:p>
        </p:txBody>
      </p:sp>
      <p:sp>
        <p:nvSpPr>
          <p:cNvPr id="7" name="Freihandform 6"/>
          <p:cNvSpPr/>
          <p:nvPr/>
        </p:nvSpPr>
        <p:spPr>
          <a:xfrm rot="628377" flipH="1">
            <a:off x="5891820" y="2781989"/>
            <a:ext cx="1840645" cy="1852682"/>
          </a:xfrm>
          <a:custGeom>
            <a:avLst/>
            <a:gdLst>
              <a:gd name="connsiteX0" fmla="*/ 722376 w 722376"/>
              <a:gd name="connsiteY0" fmla="*/ 0 h 2048256"/>
              <a:gd name="connsiteX1" fmla="*/ 64008 w 722376"/>
              <a:gd name="connsiteY1" fmla="*/ 969264 h 2048256"/>
              <a:gd name="connsiteX2" fmla="*/ 338328 w 722376"/>
              <a:gd name="connsiteY2" fmla="*/ 2048256 h 2048256"/>
              <a:gd name="connsiteX3" fmla="*/ 338328 w 722376"/>
              <a:gd name="connsiteY3" fmla="*/ 2048256 h 2048256"/>
              <a:gd name="connsiteX4" fmla="*/ 338328 w 722376"/>
              <a:gd name="connsiteY4" fmla="*/ 2029968 h 204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2376" h="2048256">
                <a:moveTo>
                  <a:pt x="722376" y="0"/>
                </a:moveTo>
                <a:cubicBezTo>
                  <a:pt x="425196" y="313944"/>
                  <a:pt x="128016" y="627888"/>
                  <a:pt x="64008" y="969264"/>
                </a:cubicBezTo>
                <a:cubicBezTo>
                  <a:pt x="0" y="1310640"/>
                  <a:pt x="338328" y="2048256"/>
                  <a:pt x="338328" y="2048256"/>
                </a:cubicBezTo>
                <a:lnTo>
                  <a:pt x="338328" y="2048256"/>
                </a:lnTo>
                <a:lnTo>
                  <a:pt x="338328" y="2029968"/>
                </a:lnTo>
              </a:path>
            </a:pathLst>
          </a:custGeom>
          <a:ln w="2032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8" name="Textfeld 6"/>
          <p:cNvSpPr txBox="1">
            <a:spLocks noChangeArrowheads="1"/>
          </p:cNvSpPr>
          <p:nvPr/>
        </p:nvSpPr>
        <p:spPr bwMode="auto">
          <a:xfrm>
            <a:off x="6199278" y="2805161"/>
            <a:ext cx="29527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de-AT" altLang="de-DE" sz="2400" smtClean="0">
                <a:solidFill>
                  <a:srgbClr val="FF0000"/>
                </a:solidFill>
              </a:rPr>
              <a:t>Procedures</a:t>
            </a:r>
            <a:endParaRPr lang="de-AT" alt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49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38830" y="2337958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4800" b="1" smtClean="0">
                <a:solidFill>
                  <a:schemeClr val="bg1"/>
                </a:solidFill>
              </a:rPr>
              <a:t>What are the </a:t>
            </a:r>
            <a:r>
              <a:rPr lang="de-AT" altLang="de-DE" sz="4800" b="1" smtClean="0">
                <a:solidFill>
                  <a:srgbClr val="FF0000"/>
                </a:solidFill>
              </a:rPr>
              <a:t>new aspects </a:t>
            </a:r>
            <a:r>
              <a:rPr lang="de-AT" altLang="de-DE" sz="4800" b="1" smtClean="0">
                <a:solidFill>
                  <a:schemeClr val="bg1"/>
                </a:solidFill>
              </a:rPr>
              <a:t>of</a:t>
            </a:r>
          </a:p>
          <a:p>
            <a:pPr algn="ctr" eaLnBrk="1" hangingPunct="1"/>
            <a:r>
              <a:rPr lang="de-AT" altLang="de-DE" sz="4800" b="1" smtClean="0">
                <a:solidFill>
                  <a:schemeClr val="bg1"/>
                </a:solidFill>
              </a:rPr>
              <a:t>Legal – Informatics ?</a:t>
            </a:r>
            <a:endParaRPr lang="de-AT" altLang="de-DE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1103402" y="3933056"/>
            <a:ext cx="6572251" cy="1224136"/>
          </a:xfrm>
          <a:prstGeom prst="trapezoid">
            <a:avLst>
              <a:gd name="adj" fmla="val 42920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149" name="Textfeld 4"/>
          <p:cNvSpPr txBox="1">
            <a:spLocks noChangeArrowheads="1"/>
          </p:cNvSpPr>
          <p:nvPr/>
        </p:nvSpPr>
        <p:spPr bwMode="auto">
          <a:xfrm>
            <a:off x="1103402" y="3946411"/>
            <a:ext cx="6572251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>
                <a:solidFill>
                  <a:schemeClr val="bg1"/>
                </a:solidFill>
              </a:rPr>
              <a:t>Stage of every day life</a:t>
            </a:r>
            <a:endParaRPr lang="de-AT" altLang="de-DE" sz="3200" b="1" dirty="0">
              <a:solidFill>
                <a:schemeClr val="bg1"/>
              </a:solidFill>
            </a:endParaRPr>
          </a:p>
          <a:p>
            <a:pPr algn="ctr" eaLnBrk="1" hangingPunct="1"/>
            <a:endParaRPr lang="de-AT" altLang="de-DE" sz="100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z="2400" smtClean="0">
                <a:solidFill>
                  <a:schemeClr val="bg1"/>
                </a:solidFill>
              </a:rPr>
              <a:t>Subjective law, rights and duties</a:t>
            </a:r>
            <a:endParaRPr lang="de-AT" altLang="de-DE" sz="2400" dirty="0">
              <a:solidFill>
                <a:schemeClr val="bg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095501" y="1227152"/>
            <a:ext cx="4762500" cy="2591641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2095501" y="1821657"/>
            <a:ext cx="47625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>
                <a:solidFill>
                  <a:schemeClr val="bg1"/>
                </a:solidFill>
              </a:rPr>
              <a:t>State</a:t>
            </a:r>
            <a:endParaRPr lang="de-AT" altLang="de-DE" sz="32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mtClean="0">
                <a:solidFill>
                  <a:schemeClr val="bg1"/>
                </a:solidFill>
              </a:rPr>
              <a:t>Facade of dominance</a:t>
            </a:r>
            <a:endParaRPr lang="de-AT" altLang="de-DE" dirty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mtClean="0">
                <a:solidFill>
                  <a:schemeClr val="bg1"/>
                </a:solidFill>
              </a:rPr>
              <a:t>Objective law</a:t>
            </a:r>
            <a:endParaRPr lang="de-AT" altLang="de-DE" dirty="0">
              <a:solidFill>
                <a:schemeClr val="bg1"/>
              </a:solidFill>
            </a:endParaRPr>
          </a:p>
        </p:txBody>
      </p:sp>
      <p:sp>
        <p:nvSpPr>
          <p:cNvPr id="7" name="Vertikaler Bildlauf 7"/>
          <p:cNvSpPr/>
          <p:nvPr/>
        </p:nvSpPr>
        <p:spPr>
          <a:xfrm>
            <a:off x="761999" y="5332810"/>
            <a:ext cx="3048000" cy="1189632"/>
          </a:xfrm>
          <a:prstGeom prst="verticalScroll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1400"/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611560" y="5373216"/>
            <a:ext cx="337795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mtClean="0"/>
              <a:t>The relevant cultural </a:t>
            </a:r>
          </a:p>
          <a:p>
            <a:pPr algn="ctr" eaLnBrk="1" hangingPunct="1"/>
            <a:r>
              <a:rPr lang="de-AT" altLang="de-DE" smtClean="0"/>
              <a:t>Technique until now</a:t>
            </a:r>
            <a:endParaRPr lang="de-AT" altLang="de-DE" dirty="0"/>
          </a:p>
          <a:p>
            <a:pPr algn="ctr" eaLnBrk="1" hangingPunct="1"/>
            <a:r>
              <a:rPr lang="de-AT" altLang="de-DE" sz="2800" b="1" smtClean="0"/>
              <a:t>Text</a:t>
            </a:r>
            <a:endParaRPr lang="de-AT" alt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02134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1103402" y="3933056"/>
            <a:ext cx="6572251" cy="1224136"/>
          </a:xfrm>
          <a:prstGeom prst="trapezoid">
            <a:avLst>
              <a:gd name="adj" fmla="val 42920"/>
            </a:avLst>
          </a:prstGeom>
          <a:gradFill flip="none" rotWithShape="1">
            <a:gsLst>
              <a:gs pos="0">
                <a:srgbClr val="00FF00">
                  <a:shade val="30000"/>
                  <a:satMod val="115000"/>
                </a:srgbClr>
              </a:gs>
              <a:gs pos="50000">
                <a:srgbClr val="00FF00">
                  <a:shade val="67500"/>
                  <a:satMod val="115000"/>
                </a:srgbClr>
              </a:gs>
              <a:gs pos="100000">
                <a:srgbClr val="00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149" name="Textfeld 4"/>
          <p:cNvSpPr txBox="1">
            <a:spLocks noChangeArrowheads="1"/>
          </p:cNvSpPr>
          <p:nvPr/>
        </p:nvSpPr>
        <p:spPr bwMode="auto">
          <a:xfrm>
            <a:off x="1103402" y="3946411"/>
            <a:ext cx="6572251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>
                <a:solidFill>
                  <a:schemeClr val="bg1"/>
                </a:solidFill>
              </a:rPr>
              <a:t>Stage of every day life</a:t>
            </a:r>
            <a:endParaRPr lang="de-AT" altLang="de-DE" sz="3200" b="1" dirty="0">
              <a:solidFill>
                <a:schemeClr val="bg1"/>
              </a:solidFill>
            </a:endParaRPr>
          </a:p>
          <a:p>
            <a:pPr algn="ctr" eaLnBrk="1" hangingPunct="1"/>
            <a:endParaRPr lang="de-AT" altLang="de-DE" sz="100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z="2400" smtClean="0">
                <a:solidFill>
                  <a:schemeClr val="bg1"/>
                </a:solidFill>
              </a:rPr>
              <a:t>Subjective law, rights and duties</a:t>
            </a:r>
            <a:endParaRPr lang="de-AT" altLang="de-DE" sz="2400" dirty="0">
              <a:solidFill>
                <a:schemeClr val="bg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095501" y="1227152"/>
            <a:ext cx="4762500" cy="2591641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2095501" y="1821657"/>
            <a:ext cx="47625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>
                <a:solidFill>
                  <a:schemeClr val="bg1"/>
                </a:solidFill>
              </a:rPr>
              <a:t>State</a:t>
            </a:r>
            <a:endParaRPr lang="de-AT" altLang="de-DE" sz="32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mtClean="0">
                <a:solidFill>
                  <a:schemeClr val="bg1"/>
                </a:solidFill>
              </a:rPr>
              <a:t>Facade of dominance</a:t>
            </a:r>
            <a:endParaRPr lang="de-AT" altLang="de-DE" dirty="0">
              <a:solidFill>
                <a:schemeClr val="bg1"/>
              </a:solidFill>
            </a:endParaRPr>
          </a:p>
          <a:p>
            <a:pPr algn="ctr" eaLnBrk="1" hangingPunct="1"/>
            <a:r>
              <a:rPr lang="de-AT" altLang="de-DE" smtClean="0">
                <a:solidFill>
                  <a:schemeClr val="bg1"/>
                </a:solidFill>
              </a:rPr>
              <a:t>Objective law</a:t>
            </a:r>
            <a:endParaRPr lang="de-AT" altLang="de-DE" dirty="0">
              <a:solidFill>
                <a:schemeClr val="bg1"/>
              </a:solidFill>
            </a:endParaRPr>
          </a:p>
        </p:txBody>
      </p:sp>
      <p:sp>
        <p:nvSpPr>
          <p:cNvPr id="7" name="Vertikaler Bildlauf 7"/>
          <p:cNvSpPr/>
          <p:nvPr/>
        </p:nvSpPr>
        <p:spPr>
          <a:xfrm>
            <a:off x="761999" y="5332810"/>
            <a:ext cx="3048000" cy="1189632"/>
          </a:xfrm>
          <a:prstGeom prst="verticalScroll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 sz="1400"/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611560" y="5373216"/>
            <a:ext cx="337795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mtClean="0"/>
              <a:t>The relevant cultural </a:t>
            </a:r>
          </a:p>
          <a:p>
            <a:pPr algn="ctr" eaLnBrk="1" hangingPunct="1"/>
            <a:r>
              <a:rPr lang="de-AT" altLang="de-DE" smtClean="0"/>
              <a:t>Technique until now</a:t>
            </a:r>
            <a:endParaRPr lang="de-AT" altLang="de-DE" dirty="0"/>
          </a:p>
          <a:p>
            <a:pPr algn="ctr" eaLnBrk="1" hangingPunct="1"/>
            <a:r>
              <a:rPr lang="de-AT" altLang="de-DE" sz="2800" b="1" smtClean="0"/>
              <a:t>Text</a:t>
            </a:r>
            <a:endParaRPr lang="de-AT" altLang="de-DE" sz="2800" b="1" dirty="0"/>
          </a:p>
        </p:txBody>
      </p:sp>
      <p:sp>
        <p:nvSpPr>
          <p:cNvPr id="9" name="Pfeil nach rechts 8"/>
          <p:cNvSpPr/>
          <p:nvPr/>
        </p:nvSpPr>
        <p:spPr>
          <a:xfrm>
            <a:off x="3809999" y="5493545"/>
            <a:ext cx="1143000" cy="53578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2381250" y="6423719"/>
            <a:ext cx="44767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2400" b="1" smtClean="0">
                <a:solidFill>
                  <a:srgbClr val="FF0000"/>
                </a:solidFill>
              </a:rPr>
              <a:t>Change of Paradigms</a:t>
            </a:r>
            <a:endParaRPr lang="de-AT" altLang="de-DE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23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Bildschirmpräsentation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41</cp:revision>
  <cp:lastPrinted>2014-03-03T11:12:53Z</cp:lastPrinted>
  <dcterms:created xsi:type="dcterms:W3CDTF">2014-02-13T22:26:51Z</dcterms:created>
  <dcterms:modified xsi:type="dcterms:W3CDTF">2014-11-13T23:50:14Z</dcterms:modified>
</cp:coreProperties>
</file>